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4DFE-318F-4F79-A7E8-589BFB0A1344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8983-5A7B-40AD-9069-AE57EC8E6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Copy the notes, examples, and practice exercises adding commas where appropriate.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commas to separate a series of three or more </a:t>
            </a:r>
            <a:r>
              <a:rPr lang="en-US" dirty="0" smtClean="0"/>
              <a:t>phrases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Example: He </a:t>
            </a:r>
            <a:r>
              <a:rPr lang="en-US" dirty="0"/>
              <a:t>ran down the hall, out the door, and into the yard. 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commas to separate a series of three or more short </a:t>
            </a:r>
            <a:r>
              <a:rPr lang="en-US" dirty="0" smtClean="0"/>
              <a:t>clauses.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Example: I am working, he is sleeping, and she is singing.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comma to separate introductory words </a:t>
            </a:r>
            <a:r>
              <a:rPr lang="en-US" i="1" dirty="0"/>
              <a:t>yes and no and </a:t>
            </a:r>
            <a:r>
              <a:rPr lang="en-US" i="1" dirty="0" smtClean="0"/>
              <a:t>mild </a:t>
            </a:r>
            <a:r>
              <a:rPr lang="en-US" dirty="0" smtClean="0"/>
              <a:t>interjections </a:t>
            </a:r>
            <a:r>
              <a:rPr lang="en-US" dirty="0"/>
              <a:t>from the sentence that follows them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Examples: Oh, I heard that before. Yes, I will be here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a comma or commas to set off words or phrases used as nouns </a:t>
            </a:r>
            <a:r>
              <a:rPr lang="en-US" dirty="0" smtClean="0"/>
              <a:t>of address </a:t>
            </a:r>
            <a:r>
              <a:rPr lang="en-US" dirty="0"/>
              <a:t>(nominatives of address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Example: Joe</a:t>
            </a:r>
            <a:r>
              <a:rPr lang="en-US" dirty="0"/>
              <a:t>, get over here. Get over here, Joe. Young man, get over here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Did you Susan see him at the meetings?</a:t>
            </a:r>
          </a:p>
          <a:p>
            <a:pPr>
              <a:buNone/>
            </a:pPr>
            <a:r>
              <a:rPr lang="en-US" dirty="0"/>
              <a:t>2. I will call you in the morning Steve.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a comma or commas to set off an appositive if not closely tied </a:t>
            </a:r>
            <a:r>
              <a:rPr lang="en-US" dirty="0" smtClean="0"/>
              <a:t>to the </a:t>
            </a:r>
            <a:r>
              <a:rPr lang="en-US" dirty="0"/>
              <a:t>words it equals or identifies.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Larry </a:t>
            </a:r>
            <a:r>
              <a:rPr lang="en-US" dirty="0" err="1"/>
              <a:t>Millward</a:t>
            </a:r>
            <a:r>
              <a:rPr lang="en-US" dirty="0"/>
              <a:t>, </a:t>
            </a:r>
            <a:r>
              <a:rPr lang="en-US" i="1" dirty="0"/>
              <a:t>my </a:t>
            </a:r>
            <a:r>
              <a:rPr lang="en-US" i="1" dirty="0" smtClean="0"/>
              <a:t>best friend</a:t>
            </a:r>
            <a:r>
              <a:rPr lang="en-US" i="1" dirty="0"/>
              <a:t>, will speak at the meeting. My brother Ken moved to Hawaii.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Fred James a soldier captured during World War II spoke at </a:t>
            </a:r>
            <a:r>
              <a:rPr lang="en-US" dirty="0" smtClean="0"/>
              <a:t>the assembly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Use a comma to separate co-ordinate adjectives. Co-ordinate</a:t>
            </a:r>
          </a:p>
          <a:p>
            <a:pPr>
              <a:buNone/>
            </a:pPr>
            <a:r>
              <a:rPr lang="en-US" dirty="0"/>
              <a:t>adjectives can be checked to see if a comma is necessary by placing</a:t>
            </a:r>
          </a:p>
          <a:p>
            <a:pPr>
              <a:buNone/>
            </a:pPr>
            <a:r>
              <a:rPr lang="en-US" i="1" dirty="0"/>
              <a:t>and between them. They will sound smooth and correct with the and.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The warm, sunny day made everyone happy. (</a:t>
            </a:r>
            <a:r>
              <a:rPr lang="en-US" i="1" dirty="0"/>
              <a:t>warm and</a:t>
            </a:r>
          </a:p>
          <a:p>
            <a:pPr>
              <a:buNone/>
            </a:pPr>
            <a:r>
              <a:rPr lang="en-US" i="1" dirty="0"/>
              <a:t>sunny sounds smooth) You are a clever little girl. (clever and little</a:t>
            </a:r>
          </a:p>
          <a:p>
            <a:pPr>
              <a:buNone/>
            </a:pPr>
            <a:r>
              <a:rPr lang="en-US" dirty="0"/>
              <a:t>doesn't sound smooth)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Today was not a clear sunny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Use commas to set off parenthetical expressions. Parenthetical</a:t>
            </a:r>
          </a:p>
          <a:p>
            <a:pPr>
              <a:buNone/>
            </a:pPr>
            <a:r>
              <a:rPr lang="en-US" dirty="0"/>
              <a:t>expressions are words inserted in the main sentence but not necessary</a:t>
            </a:r>
          </a:p>
          <a:p>
            <a:pPr>
              <a:buNone/>
            </a:pPr>
            <a:r>
              <a:rPr lang="en-US" dirty="0"/>
              <a:t>to the meaning. They interrupt the flow of the sentence.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Common expressions </a:t>
            </a:r>
            <a:r>
              <a:rPr lang="en-US" dirty="0"/>
              <a:t>used parenthetically are </a:t>
            </a:r>
            <a:r>
              <a:rPr lang="en-US" i="1" dirty="0"/>
              <a:t>however, of course, </a:t>
            </a:r>
            <a:r>
              <a:rPr lang="en-US" i="1" dirty="0" smtClean="0"/>
              <a:t>on</a:t>
            </a:r>
          </a:p>
          <a:p>
            <a:pPr>
              <a:buNone/>
            </a:pPr>
            <a:r>
              <a:rPr lang="en-US" i="1" dirty="0" smtClean="0"/>
              <a:t>the other hand</a:t>
            </a:r>
            <a:r>
              <a:rPr lang="en-US" i="1" dirty="0"/>
              <a:t>, in fact, for example, that is, by the way, after </a:t>
            </a:r>
            <a:r>
              <a:rPr lang="en-US" i="1" dirty="0" smtClean="0"/>
              <a:t>all, perhaps, indeed</a:t>
            </a:r>
            <a:r>
              <a:rPr lang="en-US" i="1" dirty="0"/>
              <a:t>, also, too, nevertheless. These expressions are not </a:t>
            </a:r>
            <a:r>
              <a:rPr lang="en-US" i="1" dirty="0" smtClean="0"/>
              <a:t>always </a:t>
            </a:r>
            <a:r>
              <a:rPr lang="en-US" dirty="0" smtClean="0"/>
              <a:t>parenthetical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Lucy, on the other hand, reads little. </a:t>
            </a:r>
            <a:r>
              <a:rPr lang="en-US" dirty="0" smtClean="0"/>
              <a:t>He knows</a:t>
            </a:r>
            <a:r>
              <a:rPr lang="en-US" dirty="0"/>
              <a:t>, perhaps, five answers to the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comma after an introductory </a:t>
            </a:r>
            <a:r>
              <a:rPr lang="en-US" i="1" dirty="0"/>
              <a:t>participial phrase. 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Example: </a:t>
            </a:r>
            <a:r>
              <a:rPr lang="en-US" dirty="0" smtClean="0"/>
              <a:t>Feeling </a:t>
            </a:r>
            <a:r>
              <a:rPr lang="en-US" dirty="0"/>
              <a:t>hot, the boy ran to the refrigerator for a drink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Needing help immediately I dialed 911.</a:t>
            </a:r>
          </a:p>
          <a:p>
            <a:pPr>
              <a:buNone/>
            </a:pPr>
            <a:r>
              <a:rPr lang="en-US" dirty="0"/>
              <a:t>2. Having seen the final act I started to cry.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 comma after an introductory </a:t>
            </a:r>
            <a:r>
              <a:rPr lang="en-US" i="1" dirty="0"/>
              <a:t>infinitive used as an adjective.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To find her ring, Mary removed everything from the room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To reach Butte, Montana, in time we will need to leave </a:t>
            </a:r>
            <a:r>
              <a:rPr lang="en-US" dirty="0" smtClean="0"/>
              <a:t>before 10:00 </a:t>
            </a:r>
            <a:r>
              <a:rPr lang="en-US" dirty="0"/>
              <a:t>A.M.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To succeed at this task you will need to practice daily.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a comma after an introductory </a:t>
            </a:r>
            <a:r>
              <a:rPr lang="en-US" i="1" dirty="0"/>
              <a:t>dependent adverb clause.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If you want to see the Olympics, order your tickets now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1.  When </a:t>
            </a:r>
            <a:r>
              <a:rPr lang="en-US" dirty="0"/>
              <a:t>my luggage arrives I will give you your present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2. After the game was over both the team and the fans celebrated.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or commas to set off the abbreviations </a:t>
            </a:r>
            <a:r>
              <a:rPr lang="en-US" i="1" dirty="0"/>
              <a:t>Jr., Sr., </a:t>
            </a:r>
            <a:r>
              <a:rPr lang="en-US" i="1" dirty="0" smtClean="0"/>
              <a:t>and Esq.,</a:t>
            </a:r>
            <a:endParaRPr lang="en-US" i="1" dirty="0"/>
          </a:p>
          <a:p>
            <a:pPr>
              <a:buNone/>
            </a:pP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Example</a:t>
            </a:r>
            <a:r>
              <a:rPr lang="en-US" i="1" dirty="0"/>
              <a:t>: Carl Harris, Jr., is here now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after long introductory </a:t>
            </a:r>
            <a:r>
              <a:rPr lang="en-US" i="1" dirty="0"/>
              <a:t>prepositional phrases or two </a:t>
            </a:r>
            <a:r>
              <a:rPr lang="en-US" i="1" dirty="0" smtClean="0"/>
              <a:t>or </a:t>
            </a:r>
            <a:r>
              <a:rPr lang="en-US" dirty="0" smtClean="0"/>
              <a:t>more </a:t>
            </a:r>
            <a:r>
              <a:rPr lang="en-US" dirty="0"/>
              <a:t>consecutive </a:t>
            </a:r>
            <a:r>
              <a:rPr lang="en-US" i="1" dirty="0"/>
              <a:t>prepositional phrases. 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Examples</a:t>
            </a:r>
            <a:r>
              <a:rPr lang="en-US" i="1" dirty="0"/>
              <a:t>: At the </a:t>
            </a:r>
            <a:r>
              <a:rPr lang="en-US" i="1" dirty="0" smtClean="0"/>
              <a:t>entrance </a:t>
            </a:r>
            <a:r>
              <a:rPr lang="en-US" dirty="0" smtClean="0"/>
              <a:t>to </a:t>
            </a:r>
            <a:r>
              <a:rPr lang="en-US" dirty="0"/>
              <a:t>the cave, the guide gave us instructions. During those hot, boring</a:t>
            </a:r>
          </a:p>
          <a:p>
            <a:pPr>
              <a:buNone/>
            </a:pPr>
            <a:r>
              <a:rPr lang="en-US" dirty="0"/>
              <a:t>summer days, time passed very slowly.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or commas to set off transposed (out of their </a:t>
            </a:r>
            <a:r>
              <a:rPr lang="en-US" dirty="0" smtClean="0"/>
              <a:t>natural order</a:t>
            </a:r>
            <a:r>
              <a:rPr lang="en-US" dirty="0"/>
              <a:t>) words, phrases, or other </a:t>
            </a:r>
            <a:r>
              <a:rPr lang="en-US" dirty="0" smtClean="0"/>
              <a:t>modifiers.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This woman, without question, is too weak. </a:t>
            </a:r>
            <a:r>
              <a:rPr lang="en-US" dirty="0" smtClean="0"/>
              <a:t>These transposed </a:t>
            </a:r>
            <a:r>
              <a:rPr lang="en-US" dirty="0"/>
              <a:t>items are very much like the introductory items, but they</a:t>
            </a:r>
          </a:p>
          <a:p>
            <a:pPr>
              <a:buNone/>
            </a:pPr>
            <a:r>
              <a:rPr lang="en-US" dirty="0"/>
              <a:t>do not come at the beginning of the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to set off a short clause at the end of the sentence </a:t>
            </a:r>
            <a:r>
              <a:rPr lang="en-US" dirty="0" smtClean="0"/>
              <a:t>to change </a:t>
            </a:r>
            <a:r>
              <a:rPr lang="en-US" dirty="0"/>
              <a:t>a statement into a question or an exclamatory sentence.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You are going to town, aren't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comma when words are omitted from parallel clauses in </a:t>
            </a:r>
            <a:r>
              <a:rPr lang="en-US" dirty="0" smtClean="0"/>
              <a:t>a compound </a:t>
            </a:r>
            <a:r>
              <a:rPr lang="en-US" dirty="0"/>
              <a:t>sentence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Mother baked an apple pie, and </a:t>
            </a:r>
            <a:r>
              <a:rPr lang="en-US" dirty="0" smtClean="0"/>
              <a:t>Aunt Gayle</a:t>
            </a:r>
            <a:r>
              <a:rPr lang="en-US" dirty="0"/>
              <a:t>, a chocolate cake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Fred asked the question; Sarah the answer.</a:t>
            </a:r>
          </a:p>
          <a:p>
            <a:pPr>
              <a:buNone/>
            </a:pPr>
            <a:r>
              <a:rPr lang="en-US" dirty="0"/>
              <a:t>2. I like classical music; my wife country music.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commas to set off contrasted expressions.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His mother</a:t>
            </a:r>
            <a:r>
              <a:rPr lang="en-US" dirty="0" smtClean="0"/>
              <a:t>, not </a:t>
            </a:r>
            <a:r>
              <a:rPr lang="en-US" dirty="0"/>
              <a:t>his father, is in charge.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Your car not your truck is the better vehicle to use.</a:t>
            </a:r>
          </a:p>
          <a:p>
            <a:pPr>
              <a:buNone/>
            </a:pPr>
            <a:r>
              <a:rPr lang="en-US" dirty="0"/>
              <a:t>2. My aunt not my uncle used to live here before.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commas to set off nonrestrictive clauses and phrases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Nonrestrictive clauses and phrases are modifiers that can be </a:t>
            </a:r>
            <a:r>
              <a:rPr lang="en-US" dirty="0" smtClean="0"/>
              <a:t>omitted without </a:t>
            </a:r>
            <a:r>
              <a:rPr lang="en-US" dirty="0"/>
              <a:t>changing the meaning of the main clause. 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Our </a:t>
            </a:r>
            <a:r>
              <a:rPr lang="en-US" dirty="0" smtClean="0"/>
              <a:t>new boat</a:t>
            </a:r>
            <a:r>
              <a:rPr lang="en-US" dirty="0"/>
              <a:t>, which we bought last week, is a pleasure to use. (The </a:t>
            </a:r>
            <a:r>
              <a:rPr lang="en-US" dirty="0" smtClean="0"/>
              <a:t>adjective clause </a:t>
            </a:r>
            <a:r>
              <a:rPr lang="en-US" dirty="0"/>
              <a:t>"which we bought last week" is not needed to understand </a:t>
            </a:r>
            <a:r>
              <a:rPr lang="en-US" dirty="0" smtClean="0"/>
              <a:t>the meaning </a:t>
            </a:r>
            <a:r>
              <a:rPr lang="en-US" dirty="0"/>
              <a:t>of the main clause.)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comma wherever necessary for clarity to prevent misreading.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Beneath, the water sparkled brilliantly (clear). Beneath </a:t>
            </a:r>
            <a:r>
              <a:rPr lang="en-US" dirty="0" smtClean="0"/>
              <a:t>the water </a:t>
            </a:r>
            <a:r>
              <a:rPr lang="en-US" dirty="0"/>
              <a:t>sparkled brilliantly (confusing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To </a:t>
            </a:r>
            <a:r>
              <a:rPr lang="en-US" dirty="0"/>
              <a:t>write one must spend much time revising and proofreading.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comma before the coordinate conjunctions that </a:t>
            </a:r>
            <a:r>
              <a:rPr lang="en-US" dirty="0" smtClean="0"/>
              <a:t>join independent </a:t>
            </a:r>
            <a:r>
              <a:rPr lang="en-US" dirty="0"/>
              <a:t>clauses in a compound sentence. (Very short clauses</a:t>
            </a:r>
          </a:p>
          <a:p>
            <a:pPr>
              <a:buNone/>
            </a:pPr>
            <a:r>
              <a:rPr lang="en-US" dirty="0"/>
              <a:t>joined by </a:t>
            </a:r>
            <a:r>
              <a:rPr lang="en-US" i="1" dirty="0"/>
              <a:t>and may omit the comma.) 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Examples</a:t>
            </a:r>
            <a:r>
              <a:rPr lang="en-US" i="1" dirty="0"/>
              <a:t>: Harry will leave </a:t>
            </a:r>
            <a:r>
              <a:rPr lang="en-US" i="1" dirty="0" smtClean="0"/>
              <a:t>on </a:t>
            </a:r>
            <a:r>
              <a:rPr lang="en-US" dirty="0" smtClean="0"/>
              <a:t>the </a:t>
            </a:r>
            <a:r>
              <a:rPr lang="en-US" dirty="0"/>
              <a:t>next flight, but you will join him in a week. You wash and I will</a:t>
            </a:r>
          </a:p>
          <a:p>
            <a:pPr>
              <a:buNone/>
            </a:pPr>
            <a:r>
              <a:rPr lang="en-US" dirty="0"/>
              <a:t>dry.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a comma after a conjunctive adverb or phrases like </a:t>
            </a:r>
            <a:r>
              <a:rPr lang="en-US" i="1" dirty="0"/>
              <a:t>for example</a:t>
            </a:r>
            <a:r>
              <a:rPr lang="en-US" i="1" dirty="0" smtClean="0"/>
              <a:t>, in </a:t>
            </a:r>
            <a:r>
              <a:rPr lang="en-US" i="1" dirty="0"/>
              <a:t>fact, or for instance used to join two main clauses. Common</a:t>
            </a:r>
          </a:p>
          <a:p>
            <a:pPr>
              <a:buNone/>
            </a:pPr>
            <a:r>
              <a:rPr lang="en-US" dirty="0"/>
              <a:t>conjunctive adverbs are </a:t>
            </a:r>
            <a:r>
              <a:rPr lang="en-US" i="1" dirty="0"/>
              <a:t>therefore, nevertheless, moreover</a:t>
            </a:r>
            <a:r>
              <a:rPr lang="en-US" i="1" dirty="0" smtClean="0"/>
              <a:t>, consequently</a:t>
            </a:r>
            <a:r>
              <a:rPr lang="en-US" i="1" dirty="0"/>
              <a:t>, furthermore, besides, then, thus, instead, accordingly</a:t>
            </a:r>
            <a:r>
              <a:rPr lang="en-US" i="1" dirty="0" smtClean="0"/>
              <a:t>, otherwise</a:t>
            </a:r>
            <a:r>
              <a:rPr lang="en-US" i="1" dirty="0"/>
              <a:t>, so, yet, still, hence, however. 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Example</a:t>
            </a:r>
            <a:r>
              <a:rPr lang="en-US" i="1" dirty="0"/>
              <a:t>: Jill knew </a:t>
            </a:r>
            <a:r>
              <a:rPr lang="en-US" i="1" dirty="0" smtClean="0"/>
              <a:t>she </a:t>
            </a:r>
            <a:r>
              <a:rPr lang="en-US" dirty="0" smtClean="0"/>
              <a:t>could </a:t>
            </a:r>
            <a:r>
              <a:rPr lang="en-US" dirty="0"/>
              <a:t>not win; </a:t>
            </a:r>
            <a:r>
              <a:rPr lang="en-US" i="1" dirty="0"/>
              <a:t>nevertheless, she kept running.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comma or commas to separate the exact words of the </a:t>
            </a:r>
            <a:r>
              <a:rPr lang="en-US" dirty="0" smtClean="0"/>
              <a:t>speaker from </a:t>
            </a:r>
            <a:r>
              <a:rPr lang="en-US" dirty="0"/>
              <a:t>the rest of the sentence unless the sense of the sentence </a:t>
            </a:r>
            <a:r>
              <a:rPr lang="en-US" dirty="0" smtClean="0"/>
              <a:t>requires some </a:t>
            </a:r>
            <a:r>
              <a:rPr lang="en-US" dirty="0"/>
              <a:t>other punctuation. (In quoted words, the comma always </a:t>
            </a:r>
            <a:r>
              <a:rPr lang="en-US" dirty="0" smtClean="0"/>
              <a:t>goes inside </a:t>
            </a:r>
            <a:r>
              <a:rPr lang="en-US" dirty="0"/>
              <a:t>the quotation marks.)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"I can help you now</a:t>
            </a:r>
            <a:r>
              <a:rPr lang="en-US" i="1" dirty="0"/>
              <a:t>," </a:t>
            </a:r>
            <a:r>
              <a:rPr lang="en-US" i="1" dirty="0" smtClean="0"/>
              <a:t>said </a:t>
            </a:r>
            <a:r>
              <a:rPr lang="en-US" dirty="0" smtClean="0"/>
              <a:t>the </a:t>
            </a:r>
            <a:r>
              <a:rPr lang="en-US" dirty="0"/>
              <a:t>clerk. The clerk said, "I can help you now."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comma after the parts of an address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house number </a:t>
            </a:r>
            <a:r>
              <a:rPr lang="en-US" dirty="0" smtClean="0"/>
              <a:t>and street </a:t>
            </a:r>
            <a:r>
              <a:rPr lang="en-US" dirty="0"/>
              <a:t>name form one part, and state and ZIP code number form </a:t>
            </a:r>
            <a:r>
              <a:rPr lang="en-US" dirty="0" smtClean="0"/>
              <a:t>one part.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My new address is 1234 North </a:t>
            </a:r>
            <a:r>
              <a:rPr lang="en-US" dirty="0" smtClean="0"/>
              <a:t>Maine, St. Clair Shores, MI 48080.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 comma or commas to separate the exact words of the </a:t>
            </a:r>
            <a:r>
              <a:rPr lang="en-US" dirty="0" smtClean="0"/>
              <a:t>speaker from </a:t>
            </a:r>
            <a:r>
              <a:rPr lang="en-US" dirty="0"/>
              <a:t>the rest of the sentence unless the sense of the sentence </a:t>
            </a:r>
            <a:r>
              <a:rPr lang="en-US" dirty="0" smtClean="0"/>
              <a:t>requires some </a:t>
            </a:r>
            <a:r>
              <a:rPr lang="en-US" dirty="0"/>
              <a:t>other punctuation. (In quoted words, the comma always </a:t>
            </a:r>
            <a:r>
              <a:rPr lang="en-US" dirty="0" smtClean="0"/>
              <a:t>goes inside </a:t>
            </a:r>
            <a:r>
              <a:rPr lang="en-US" dirty="0"/>
              <a:t>the quotation marks.)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"I can help you now</a:t>
            </a:r>
            <a:r>
              <a:rPr lang="en-US" i="1" dirty="0"/>
              <a:t>," </a:t>
            </a:r>
            <a:r>
              <a:rPr lang="en-US" i="1" dirty="0" smtClean="0"/>
              <a:t>said </a:t>
            </a:r>
            <a:r>
              <a:rPr lang="en-US" dirty="0" smtClean="0"/>
              <a:t>the </a:t>
            </a:r>
            <a:r>
              <a:rPr lang="en-US" dirty="0"/>
              <a:t>clerk. The clerk said, "I can help you now."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comma or commas to separate the exact words of the </a:t>
            </a:r>
            <a:r>
              <a:rPr lang="en-US" dirty="0" smtClean="0"/>
              <a:t>speaker from </a:t>
            </a:r>
            <a:r>
              <a:rPr lang="en-US" dirty="0"/>
              <a:t>the rest of the sentence unless the sense of the sentence </a:t>
            </a:r>
            <a:r>
              <a:rPr lang="en-US" dirty="0" smtClean="0"/>
              <a:t>requires some </a:t>
            </a:r>
            <a:r>
              <a:rPr lang="en-US" dirty="0"/>
              <a:t>other punctuation. (In quoted words, the comma always goes</a:t>
            </a:r>
          </a:p>
          <a:p>
            <a:pPr>
              <a:buNone/>
            </a:pPr>
            <a:r>
              <a:rPr lang="en-US" dirty="0"/>
              <a:t>inside the quotation marks.)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"I can help you now</a:t>
            </a:r>
            <a:r>
              <a:rPr lang="en-US" i="1" dirty="0"/>
              <a:t>," </a:t>
            </a:r>
            <a:r>
              <a:rPr lang="en-US" i="1" dirty="0" smtClean="0"/>
              <a:t>said </a:t>
            </a:r>
            <a:r>
              <a:rPr lang="en-US" dirty="0" smtClean="0"/>
              <a:t>the </a:t>
            </a:r>
            <a:r>
              <a:rPr lang="en-US" dirty="0"/>
              <a:t>clerk. The clerk said, "I can help you now." You do not use a</a:t>
            </a:r>
          </a:p>
          <a:p>
            <a:pPr>
              <a:buNone/>
            </a:pPr>
            <a:r>
              <a:rPr lang="en-US" dirty="0"/>
              <a:t>comma when you start a new sentence after the explanatory words.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"I did it," he said</a:t>
            </a:r>
            <a:r>
              <a:rPr lang="en-US" i="1" dirty="0"/>
              <a:t>. "Leave me alone."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commas to set off the year in a date if three parts of date </a:t>
            </a:r>
            <a:r>
              <a:rPr lang="en-US" dirty="0" smtClean="0"/>
              <a:t>are given </a:t>
            </a:r>
            <a:r>
              <a:rPr lang="en-US" dirty="0"/>
              <a:t>(month, day, year).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not use commas if only two parts </a:t>
            </a:r>
            <a:r>
              <a:rPr lang="en-US" dirty="0" smtClean="0"/>
              <a:t>are given.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Examples</a:t>
            </a:r>
            <a:r>
              <a:rPr lang="en-US" dirty="0"/>
              <a:t>: I left May 23, 1958, at night.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know that </a:t>
            </a:r>
            <a:r>
              <a:rPr lang="en-US" dirty="0" smtClean="0"/>
              <a:t>July 1776 is </a:t>
            </a:r>
            <a:r>
              <a:rPr lang="en-US" dirty="0"/>
              <a:t>an important date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after the salutation of a friendly letter.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Dear Fred</a:t>
            </a:r>
            <a:r>
              <a:rPr lang="en-US" dirty="0"/>
              <a:t>,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after the complimentary close of a friendly or </a:t>
            </a:r>
            <a:r>
              <a:rPr lang="en-US" dirty="0" smtClean="0"/>
              <a:t>business letter.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Sincerely yours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commas to separate parts of geographical places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Have you </a:t>
            </a:r>
            <a:r>
              <a:rPr lang="en-US" dirty="0"/>
              <a:t>visited St. Louis, Missouri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A neat place we visited was Custer Wyoming.</a:t>
            </a:r>
          </a:p>
          <a:p>
            <a:pPr>
              <a:buNone/>
            </a:pPr>
            <a:r>
              <a:rPr lang="en-US" dirty="0"/>
              <a:t>2. In Cody Wyoming there is an interesting museum.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Use commas to separate a series of three or more words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</a:t>
            </a:r>
            <a:r>
              <a:rPr lang="en-US" sz="2400" dirty="0"/>
              <a:t>: </a:t>
            </a:r>
            <a:r>
              <a:rPr lang="en-US" sz="2400" dirty="0" smtClean="0"/>
              <a:t>I dropped </a:t>
            </a:r>
            <a:r>
              <a:rPr lang="en-US" sz="2400" dirty="0"/>
              <a:t>my pencil, papers, and books. </a:t>
            </a:r>
            <a:endParaRPr lang="en-US" sz="2400" dirty="0" smtClean="0"/>
          </a:p>
          <a:p>
            <a:pPr>
              <a:buNone/>
            </a:pPr>
            <a:endParaRPr lang="en-US" sz="2400" i="1" dirty="0"/>
          </a:p>
          <a:p>
            <a:r>
              <a:rPr lang="en-US" sz="2400" dirty="0"/>
              <a:t>Use no commas between two or more words usually thought of </a:t>
            </a:r>
            <a:r>
              <a:rPr lang="en-US" sz="2400" dirty="0" smtClean="0"/>
              <a:t>as being </a:t>
            </a:r>
            <a:r>
              <a:rPr lang="en-US" sz="2400" dirty="0"/>
              <a:t>one item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Example</a:t>
            </a:r>
            <a:r>
              <a:rPr lang="en-US" sz="2400" dirty="0" smtClean="0"/>
              <a:t>: We ate hamburgers, pork and beans, and potato chips.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no commas in a series when all items are joined by </a:t>
            </a:r>
            <a:r>
              <a:rPr lang="en-US" sz="2400" i="1" dirty="0"/>
              <a:t>or, and, </a:t>
            </a:r>
            <a:r>
              <a:rPr lang="en-US" sz="2400" i="1" dirty="0" smtClean="0"/>
              <a:t>or nor</a:t>
            </a:r>
            <a:r>
              <a:rPr lang="en-US" sz="2400" i="1" dirty="0" smtClean="0"/>
              <a:t>.</a:t>
            </a:r>
          </a:p>
          <a:p>
            <a:pPr>
              <a:buNone/>
            </a:pPr>
            <a:r>
              <a:rPr lang="en-US" sz="2400" i="1" dirty="0" smtClean="0"/>
              <a:t>Example</a:t>
            </a:r>
            <a:r>
              <a:rPr lang="en-US" sz="2400" i="1" dirty="0" smtClean="0"/>
              <a:t>: You dance and sing and play well.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commas to separate a series of three or more </a:t>
            </a:r>
            <a:r>
              <a:rPr lang="en-US" dirty="0" smtClean="0"/>
              <a:t>numbers.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Example: He </a:t>
            </a:r>
            <a:r>
              <a:rPr lang="en-US" dirty="0"/>
              <a:t>called for numbers 3, 6, 9, and 12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1682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Comma Rules</vt:lpstr>
      <vt:lpstr>Rule 1</vt:lpstr>
      <vt:lpstr>Rule 2</vt:lpstr>
      <vt:lpstr>Rule 3</vt:lpstr>
      <vt:lpstr>Rule 4</vt:lpstr>
      <vt:lpstr>Rule 5</vt:lpstr>
      <vt:lpstr>Rule 6</vt:lpstr>
      <vt:lpstr>Rule 7</vt:lpstr>
      <vt:lpstr>Rule 8</vt:lpstr>
      <vt:lpstr>Rule 9</vt:lpstr>
      <vt:lpstr>Rule 10</vt:lpstr>
      <vt:lpstr>Rule 11</vt:lpstr>
      <vt:lpstr>Rule 12</vt:lpstr>
      <vt:lpstr>Rule 13</vt:lpstr>
      <vt:lpstr>Rule 14</vt:lpstr>
      <vt:lpstr>Rule 15</vt:lpstr>
      <vt:lpstr>Rule 16</vt:lpstr>
      <vt:lpstr>Rule 17</vt:lpstr>
      <vt:lpstr>Rule 18</vt:lpstr>
      <vt:lpstr>Rule 19</vt:lpstr>
      <vt:lpstr>Rule 21</vt:lpstr>
      <vt:lpstr>Rule 22</vt:lpstr>
      <vt:lpstr>Rule 23</vt:lpstr>
      <vt:lpstr>Rule 24</vt:lpstr>
      <vt:lpstr>Rule 25</vt:lpstr>
      <vt:lpstr>Rule 26</vt:lpstr>
      <vt:lpstr>Rule 27</vt:lpstr>
      <vt:lpstr>Rule 28</vt:lpstr>
      <vt:lpstr>Rule 29</vt:lpstr>
      <vt:lpstr>Rule 30</vt:lpstr>
      <vt:lpstr>Rule 31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</dc:title>
  <dc:creator>pcerrasco</dc:creator>
  <cp:lastModifiedBy>pcerrasco</cp:lastModifiedBy>
  <cp:revision>67</cp:revision>
  <dcterms:created xsi:type="dcterms:W3CDTF">2016-01-19T16:08:30Z</dcterms:created>
  <dcterms:modified xsi:type="dcterms:W3CDTF">2016-01-21T19:33:17Z</dcterms:modified>
</cp:coreProperties>
</file>