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0" r:id="rId4"/>
    <p:sldId id="262" r:id="rId5"/>
    <p:sldId id="276" r:id="rId6"/>
    <p:sldId id="263" r:id="rId7"/>
    <p:sldId id="264" r:id="rId8"/>
    <p:sldId id="275" r:id="rId9"/>
    <p:sldId id="272" r:id="rId10"/>
    <p:sldId id="273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0E2401-A05A-4D87-8FC6-6396E793EB39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199998-7F08-41CC-872C-2D61B1D9E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DE6653-F89E-4BC4-906E-3D572FC09BB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B5DB9-6C46-4E4D-A28D-522DD1EC347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61A805-482A-47E2-A636-A49098CA383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478C0E-486E-49CE-8BBE-811D0C2FB30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04C2C6-DCAA-47BA-92DF-99605A13C93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C6B2D-5B7C-4D0B-A119-E6FBAE0ECA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4620-0719-4F16-A373-A40AB9FFDD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3B694-24FE-4691-B08F-A246E7CFD8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CED22-6F04-4885-9EB2-59FAEF564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FCEE5-D433-4B25-94FD-16FA05922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142BF-E900-4535-80B6-252DF1BB71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CD19D-4C5A-4B4D-B119-1A9C29431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E25B1-D8C7-41A3-9669-F86A9A0D1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6B5AA-B699-43E1-8F26-11490359B0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3F699-5DAD-4453-A470-D6C98A652D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F35C8DA-3AD2-4B57-9717-269642DC8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F154D11-A921-48C0-87BE-35C0FACD0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ffiliates.art.com/get.art?T=15043751&amp;A=457124&amp;L=8&amp;P=11754923&amp;S=2&amp;Y=0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Characteristics of the Epic, Epic Hero, and Epic Hero’s Journey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Odyssey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Ordinary World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5181600" cy="4078039"/>
          </a:xfrm>
        </p:spPr>
        <p:txBody>
          <a:bodyPr wrap="square">
            <a:normAutofit fontScale="77500" lnSpcReduction="20000"/>
          </a:bodyPr>
          <a:lstStyle/>
          <a:p>
            <a:r>
              <a:rPr lang="en-US" dirty="0" smtClean="0"/>
              <a:t>The hero, uneasy, uncomfortable or unaware, is introduced sympathetically so the audience can identify with the situation or dilemma.  The hero is shown against a background of environment, heredity, and personal history.  Some kind of polarity in the hero’s life is pulling in different directions and causing stress.</a:t>
            </a:r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590800"/>
            <a:ext cx="24669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Call to Adventure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shakes up the situation, either from external pressures or from something rising up from deep within, so the hero must face the beginnings of change.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343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Refusal of the Call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hero feels the fear of the unknown and tries to turn away from the adventure, however briefly.  Alternately, another character may express the uncertainty and danger ahead.</a:t>
            </a:r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1910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Meeting with the Mentor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hero comes across a seasoned traveler of the worlds who gives him or her training, equipment, or advice that will help on the journey.  Or the hero reaches within to a source of courage and wisdom.</a:t>
            </a:r>
          </a:p>
          <a:p>
            <a:endParaRPr lang="en-US" dirty="0" smtClean="0"/>
          </a:p>
        </p:txBody>
      </p:sp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419600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Crossing the Threshold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 the end of Act One, the hero commits to leaving the Ordinary World and entering a new region or condition with unfamiliar </a:t>
            </a:r>
            <a:r>
              <a:rPr lang="en-US" b="1" dirty="0" smtClean="0">
                <a:solidFill>
                  <a:srgbClr val="FF0000"/>
                </a:solidFill>
              </a:rPr>
              <a:t>rules</a:t>
            </a:r>
            <a:r>
              <a:rPr lang="en-US" dirty="0" smtClean="0"/>
              <a:t> and values.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hero meets a character that act as Threshold </a:t>
            </a: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Guardians.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5720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Challenges and Temptations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TESTS, ALLIES AND ENEMIES.  The hero is tested and sorts out </a:t>
            </a:r>
            <a:r>
              <a:rPr lang="en-US" sz="2400" b="1" dirty="0" smtClean="0">
                <a:solidFill>
                  <a:srgbClr val="FF0000"/>
                </a:solidFill>
              </a:rPr>
              <a:t>allegiances</a:t>
            </a:r>
            <a:r>
              <a:rPr lang="en-US" sz="2400" dirty="0" smtClean="0"/>
              <a:t> in the Special World.</a:t>
            </a:r>
          </a:p>
          <a:p>
            <a:r>
              <a:rPr lang="en-US" sz="2400" dirty="0" smtClean="0"/>
              <a:t>APPROACH.  The hero and newfound allies prepare for the major </a:t>
            </a:r>
            <a:r>
              <a:rPr lang="en-US" sz="2400" b="1" dirty="0" smtClean="0">
                <a:solidFill>
                  <a:srgbClr val="FF0000"/>
                </a:solidFill>
              </a:rPr>
              <a:t>challenge</a:t>
            </a:r>
            <a:r>
              <a:rPr lang="en-US" sz="2400" dirty="0" smtClean="0"/>
              <a:t> in the Special world.</a:t>
            </a:r>
          </a:p>
          <a:p>
            <a:r>
              <a:rPr lang="en-US" sz="2400" dirty="0" smtClean="0"/>
              <a:t>THE ORDEAL.  Near the middle of the story, the hero enters a central space in the Special World and confronts death or faces his or her </a:t>
            </a:r>
            <a:r>
              <a:rPr lang="en-US" sz="2400" b="1" dirty="0" smtClean="0">
                <a:solidFill>
                  <a:srgbClr val="FF0000"/>
                </a:solidFill>
              </a:rPr>
              <a:t>greatest fear</a:t>
            </a:r>
            <a:r>
              <a:rPr lang="en-US" sz="2400" dirty="0" smtClean="0"/>
              <a:t>.  Out of the moment of death comes a new life. </a:t>
            </a:r>
          </a:p>
          <a:p>
            <a:r>
              <a:rPr lang="en-US" sz="2400" dirty="0" smtClean="0"/>
              <a:t>THE REWARD.  The hero takes possession of the </a:t>
            </a:r>
            <a:r>
              <a:rPr lang="en-US" sz="2400" b="1" dirty="0" smtClean="0">
                <a:solidFill>
                  <a:srgbClr val="FF0000"/>
                </a:solidFill>
              </a:rPr>
              <a:t>treasure </a:t>
            </a:r>
            <a:r>
              <a:rPr lang="en-US" sz="2400" dirty="0" smtClean="0"/>
              <a:t>won by facing death.  There may be celebration, but there is also danger of losing the treasure again.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Road Back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About three-fourths of the way through the story, the hero is driven to complete the </a:t>
            </a:r>
            <a:r>
              <a:rPr lang="en-US" sz="2400" b="1" dirty="0" smtClean="0">
                <a:solidFill>
                  <a:srgbClr val="FF0000"/>
                </a:solidFill>
              </a:rPr>
              <a:t>adventure</a:t>
            </a:r>
            <a:r>
              <a:rPr lang="en-US" sz="2400" dirty="0" smtClean="0"/>
              <a:t>, leaving the Special World to be sure the treasure is brought home.  Often a chase scene signals the urgency and danger of the mission.</a:t>
            </a:r>
          </a:p>
        </p:txBody>
      </p:sp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581400"/>
            <a:ext cx="3048000" cy="249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Resurrection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the climax, the hero is severely tested once more on the threshold of </a:t>
            </a:r>
            <a:r>
              <a:rPr lang="en-US" sz="2400" b="1" dirty="0" smtClean="0">
                <a:solidFill>
                  <a:srgbClr val="FF0000"/>
                </a:solidFill>
              </a:rPr>
              <a:t>home</a:t>
            </a:r>
            <a:r>
              <a:rPr lang="en-US" sz="2400" dirty="0" smtClean="0"/>
              <a:t>.  He or she is purified by a last sacrifice, another moment of death and rebirth, but on a higher and more complete level.  By the hero’s action, the </a:t>
            </a:r>
            <a:r>
              <a:rPr lang="en-US" sz="2400" b="1" dirty="0" smtClean="0">
                <a:solidFill>
                  <a:srgbClr val="FF0000"/>
                </a:solidFill>
              </a:rPr>
              <a:t>conflicts</a:t>
            </a:r>
            <a:r>
              <a:rPr lang="en-US" sz="2400" dirty="0" smtClean="0"/>
              <a:t> </a:t>
            </a:r>
            <a:r>
              <a:rPr lang="en-US" sz="2400" dirty="0" smtClean="0"/>
              <a:t>that were in conflict at the beginning are finally resolved</a:t>
            </a:r>
          </a:p>
        </p:txBody>
      </p:sp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191000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Return with Knowledge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hero returns home or continues the journey, bearing some element of the </a:t>
            </a:r>
            <a:r>
              <a:rPr lang="en-US" sz="2400" b="1" dirty="0" smtClean="0">
                <a:solidFill>
                  <a:srgbClr val="FF0000"/>
                </a:solidFill>
              </a:rPr>
              <a:t>treasure</a:t>
            </a:r>
            <a:r>
              <a:rPr lang="en-US" sz="2400" dirty="0" smtClean="0"/>
              <a:t> that has the power to transform the </a:t>
            </a:r>
            <a:r>
              <a:rPr lang="en-US" sz="2400" b="1" dirty="0" smtClean="0">
                <a:solidFill>
                  <a:srgbClr val="FF0000"/>
                </a:solidFill>
              </a:rPr>
              <a:t>world </a:t>
            </a:r>
            <a:r>
              <a:rPr lang="en-US" sz="2400" dirty="0" smtClean="0"/>
              <a:t>as the hero has been transformed.</a:t>
            </a: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6576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Group Work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In small groups you will examine a story with which you are familiar.  Using your chosen story, complete the handout with events from the story that correspond to the different phases of the Hero’s Journey.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Possible choices:</a:t>
            </a:r>
          </a:p>
          <a:p>
            <a:pPr>
              <a:buFontTx/>
              <a:buNone/>
            </a:pPr>
            <a:r>
              <a:rPr lang="en-US" sz="2400" dirty="0" smtClean="0"/>
              <a:t>Harry Potter		 The Lord of the Rings</a:t>
            </a:r>
          </a:p>
          <a:p>
            <a:pPr>
              <a:buFontTx/>
              <a:buNone/>
            </a:pPr>
            <a:r>
              <a:rPr lang="en-US" sz="2400" dirty="0" smtClean="0"/>
              <a:t>Star Wars		The Hunger Games</a:t>
            </a:r>
          </a:p>
          <a:p>
            <a:pPr>
              <a:buFontTx/>
              <a:buNone/>
            </a:pPr>
            <a:r>
              <a:rPr lang="en-US" sz="2400" dirty="0" smtClean="0"/>
              <a:t>Shrek			Finding </a:t>
            </a:r>
            <a:r>
              <a:rPr lang="en-US" sz="2400" dirty="0" err="1" smtClean="0"/>
              <a:t>Nemo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The Matrix		Others </a:t>
            </a:r>
            <a:r>
              <a:rPr lang="en-US" sz="2400" smtClean="0"/>
              <a:t>upon approval			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Fluency #6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qualities make someone a hero? Can you think of any modern-day heroes?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students will be able to list the characteristics of an epic.</a:t>
            </a:r>
          </a:p>
          <a:p>
            <a:pPr eaLnBrk="1" hangingPunct="1"/>
            <a:r>
              <a:rPr lang="en-US" dirty="0" smtClean="0"/>
              <a:t>The students will be able to apply the epic hero cycle to a modern work.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5269198-2400x2387 - fix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63" y="2667000"/>
            <a:ext cx="26527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114800" algn="l"/>
              </a:tabLst>
            </a:pPr>
            <a:r>
              <a:rPr lang="en-US" sz="2400" b="1" dirty="0"/>
              <a:t>Epics </a:t>
            </a:r>
            <a:r>
              <a:rPr lang="en-US" sz="2400" dirty="0"/>
              <a:t>are long narratives told in elevated language, often relating the adventures of larger-than-life heroes. 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1082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Epic Literature</a:t>
            </a:r>
          </a:p>
        </p:txBody>
      </p:sp>
      <p:sp>
        <p:nvSpPr>
          <p:cNvPr id="184356" name="Text Box 36"/>
          <p:cNvSpPr txBox="1">
            <a:spLocks noChangeArrowheads="1"/>
          </p:cNvSpPr>
          <p:nvPr/>
        </p:nvSpPr>
        <p:spPr bwMode="auto">
          <a:xfrm>
            <a:off x="6781800" y="563880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sp>
        <p:nvSpPr>
          <p:cNvPr id="184355" name="Text Box 35"/>
          <p:cNvSpPr txBox="1">
            <a:spLocks noChangeArrowheads="1"/>
          </p:cNvSpPr>
          <p:nvPr/>
        </p:nvSpPr>
        <p:spPr bwMode="auto">
          <a:xfrm>
            <a:off x="1066800" y="2438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114800" algn="l"/>
              </a:tabLst>
            </a:pPr>
            <a:r>
              <a:rPr lang="en-US" sz="2400" dirty="0"/>
              <a:t>In some way, epic heroes embody the values of their civilizations. </a:t>
            </a:r>
          </a:p>
        </p:txBody>
      </p:sp>
      <p:sp>
        <p:nvSpPr>
          <p:cNvPr id="184359" name="Text Box 39"/>
          <p:cNvSpPr txBox="1">
            <a:spLocks noChangeArrowheads="1"/>
          </p:cNvSpPr>
          <p:nvPr/>
        </p:nvSpPr>
        <p:spPr bwMode="auto">
          <a:xfrm>
            <a:off x="1066800" y="3886200"/>
            <a:ext cx="472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114800" algn="l"/>
              </a:tabLst>
            </a:pPr>
            <a:r>
              <a:rPr lang="en-US" sz="2400" dirty="0"/>
              <a:t>For example, a hero may demonstrate values of strength, bravery, or intelligence.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290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6" grpId="0"/>
      <p:bldP spid="184355" grpId="0"/>
      <p:bldP spid="1843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7696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Arial" pitchFamily="34" charset="0"/>
              <a:buAutoNum type="arabicPeriod"/>
              <a:defRPr/>
            </a:pPr>
            <a:r>
              <a:rPr lang="en-US" altLang="en-US" sz="2800" b="1" i="1" u="sng" dirty="0">
                <a:latin typeface="+mj-lt"/>
              </a:rPr>
              <a:t>Folk Epic</a:t>
            </a:r>
            <a:r>
              <a:rPr lang="en-US" altLang="en-US" sz="2800" b="1" i="1" dirty="0">
                <a:latin typeface="+mj-lt"/>
              </a:rPr>
              <a:t>-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i="1" dirty="0">
                <a:latin typeface="+mj-lt"/>
              </a:rPr>
              <a:t>oral</a:t>
            </a:r>
            <a:r>
              <a:rPr lang="en-US" altLang="en-US" sz="2400" dirty="0">
                <a:latin typeface="+mj-lt"/>
              </a:rPr>
              <a:t> compositions passed on from storyteller to storyteller and has </a:t>
            </a:r>
            <a:r>
              <a:rPr lang="en-US" altLang="en-US" sz="2400" i="1" dirty="0">
                <a:latin typeface="+mj-lt"/>
              </a:rPr>
              <a:t>changed</a:t>
            </a:r>
            <a:r>
              <a:rPr lang="en-US" altLang="en-US" sz="2400" dirty="0">
                <a:latin typeface="+mj-lt"/>
              </a:rPr>
              <a:t> over time.  Ex. </a:t>
            </a:r>
            <a:r>
              <a:rPr lang="en-US" altLang="en-US" sz="1600" dirty="0">
                <a:latin typeface="+mj-lt"/>
              </a:rPr>
              <a:t>– </a:t>
            </a:r>
            <a:r>
              <a:rPr lang="en-US" altLang="en-US" sz="1600" i="1" dirty="0">
                <a:latin typeface="+mj-lt"/>
              </a:rPr>
              <a:t>Gilgamesh, Beowulf, </a:t>
            </a:r>
            <a:r>
              <a:rPr lang="en-US" altLang="en-US" sz="1600" dirty="0">
                <a:latin typeface="+mj-lt"/>
              </a:rPr>
              <a:t>the </a:t>
            </a:r>
            <a:r>
              <a:rPr lang="en-US" altLang="en-US" sz="1600" i="1" dirty="0">
                <a:latin typeface="+mj-lt"/>
              </a:rPr>
              <a:t>Iliad</a:t>
            </a:r>
            <a:r>
              <a:rPr lang="en-US" altLang="en-US" sz="1600" dirty="0">
                <a:latin typeface="+mj-lt"/>
              </a:rPr>
              <a:t>, and the </a:t>
            </a:r>
            <a:r>
              <a:rPr lang="en-US" altLang="en-US" sz="1600" i="1" dirty="0">
                <a:latin typeface="+mj-lt"/>
              </a:rPr>
              <a:t>Odyssey</a:t>
            </a:r>
            <a:r>
              <a:rPr lang="en-US" altLang="en-US" sz="1600" dirty="0">
                <a:latin typeface="+mj-lt"/>
              </a:rPr>
              <a:t> </a:t>
            </a:r>
          </a:p>
          <a:p>
            <a:pPr marL="609600" indent="-609600">
              <a:defRPr/>
            </a:pPr>
            <a:endParaRPr lang="en-US" altLang="en-US" sz="1600" dirty="0">
              <a:latin typeface="+mj-lt"/>
            </a:endParaRPr>
          </a:p>
          <a:p>
            <a:pPr marL="609600" indent="-609600">
              <a:defRPr/>
            </a:pPr>
            <a:r>
              <a:rPr lang="en-US" altLang="en-US" sz="2800" b="1" i="1" dirty="0">
                <a:latin typeface="+mj-lt"/>
              </a:rPr>
              <a:t>2.	</a:t>
            </a:r>
            <a:r>
              <a:rPr lang="en-US" altLang="en-US" sz="2800" b="1" i="1" u="sng" dirty="0">
                <a:latin typeface="+mj-lt"/>
              </a:rPr>
              <a:t>Literary Epic</a:t>
            </a:r>
            <a:r>
              <a:rPr lang="en-US" altLang="en-US" sz="2800" b="1" i="1" dirty="0">
                <a:latin typeface="+mj-lt"/>
              </a:rPr>
              <a:t>-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i="1" dirty="0">
                <a:latin typeface="+mj-lt"/>
              </a:rPr>
              <a:t>written </a:t>
            </a:r>
            <a:r>
              <a:rPr lang="en-US" altLang="en-US" sz="2400" dirty="0">
                <a:latin typeface="+mj-lt"/>
              </a:rPr>
              <a:t>compositions that are </a:t>
            </a:r>
            <a:r>
              <a:rPr lang="en-US" altLang="en-US" sz="2400" i="1" dirty="0">
                <a:latin typeface="+mj-lt"/>
              </a:rPr>
              <a:t>unchanged</a:t>
            </a:r>
            <a:r>
              <a:rPr lang="en-US" altLang="en-US" sz="2400" dirty="0">
                <a:latin typeface="+mj-lt"/>
              </a:rPr>
              <a:t> over time. </a:t>
            </a:r>
          </a:p>
          <a:p>
            <a:pPr marL="609600" indent="-609600">
              <a:buFont typeface="Arial" pitchFamily="34" charset="0"/>
              <a:buNone/>
              <a:defRPr/>
            </a:pPr>
            <a:r>
              <a:rPr lang="en-US" altLang="en-US" sz="2400" dirty="0">
                <a:latin typeface="+mj-lt"/>
              </a:rPr>
              <a:t>	Ex. </a:t>
            </a:r>
            <a:r>
              <a:rPr lang="en-US" altLang="en-US" sz="1600" dirty="0">
                <a:latin typeface="+mj-lt"/>
              </a:rPr>
              <a:t>-</a:t>
            </a:r>
            <a:r>
              <a:rPr lang="en-US" altLang="en-US" sz="1600" i="1" dirty="0" err="1">
                <a:latin typeface="+mj-lt"/>
              </a:rPr>
              <a:t>Aeneid</a:t>
            </a:r>
            <a:r>
              <a:rPr lang="en-US" altLang="en-US" sz="1600" i="1" dirty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and </a:t>
            </a:r>
            <a:r>
              <a:rPr lang="en-US" altLang="en-US" sz="1600" i="1" dirty="0">
                <a:latin typeface="+mj-lt"/>
              </a:rPr>
              <a:t>Paradise Lost, Harry Potter and Lord of the Rings</a:t>
            </a:r>
            <a:r>
              <a:rPr lang="en-US" altLang="en-US" sz="1600" dirty="0">
                <a:latin typeface="+mj-lt"/>
              </a:rPr>
              <a:t> </a:t>
            </a:r>
          </a:p>
          <a:p>
            <a:pPr>
              <a:spcBef>
                <a:spcPct val="50000"/>
              </a:spcBef>
              <a:tabLst>
                <a:tab pos="4114800" algn="l"/>
              </a:tabLst>
              <a:defRPr/>
            </a:pPr>
            <a:r>
              <a:rPr lang="en-US" sz="2400" dirty="0"/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082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Two Types of Epics</a:t>
            </a:r>
          </a:p>
        </p:txBody>
      </p:sp>
      <p:sp>
        <p:nvSpPr>
          <p:cNvPr id="184356" name="Text Box 36"/>
          <p:cNvSpPr txBox="1">
            <a:spLocks noChangeArrowheads="1"/>
          </p:cNvSpPr>
          <p:nvPr/>
        </p:nvSpPr>
        <p:spPr bwMode="auto">
          <a:xfrm>
            <a:off x="6781800" y="563880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3205783-2290x1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114800" algn="l"/>
              </a:tabLst>
            </a:pPr>
            <a:r>
              <a:rPr lang="en-US" sz="2400" b="1" dirty="0"/>
              <a:t>Epics</a:t>
            </a:r>
            <a:r>
              <a:rPr lang="en-US" sz="2400" dirty="0"/>
              <a:t> are found in many cultures and share the following characteristics: 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7526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Elements of Epics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4876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  <a:tabLst>
                <a:tab pos="4114800" algn="l"/>
              </a:tabLst>
            </a:pPr>
            <a:r>
              <a:rPr lang="en-US" sz="2000" dirty="0">
                <a:solidFill>
                  <a:schemeClr val="hlink"/>
                </a:solidFill>
              </a:rPr>
              <a:t>a physically impressive hero of national or historical importance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tabLst>
                <a:tab pos="4114800" algn="l"/>
              </a:tabLst>
            </a:pPr>
            <a:r>
              <a:rPr lang="en-US" sz="2000" dirty="0">
                <a:solidFill>
                  <a:schemeClr val="hlink"/>
                </a:solidFill>
              </a:rPr>
              <a:t>a vast setting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tabLst>
                <a:tab pos="4114800" algn="l"/>
              </a:tabLst>
            </a:pPr>
            <a:r>
              <a:rPr lang="en-US" sz="2000" dirty="0">
                <a:solidFill>
                  <a:schemeClr val="hlink"/>
                </a:solidFill>
              </a:rPr>
              <a:t>a quest or journey in search of something of value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tabLst>
                <a:tab pos="4114800" algn="l"/>
              </a:tabLst>
            </a:pPr>
            <a:r>
              <a:rPr lang="en-US" sz="2000" dirty="0">
                <a:solidFill>
                  <a:schemeClr val="hlink"/>
                </a:solidFill>
              </a:rPr>
              <a:t>the involvement of supernatural forces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tabLst>
                <a:tab pos="4114800" algn="l"/>
              </a:tabLst>
            </a:pPr>
            <a:r>
              <a:rPr lang="en-US" sz="2000" dirty="0">
                <a:solidFill>
                  <a:schemeClr val="hlink"/>
                </a:solidFill>
              </a:rPr>
              <a:t>a basis in a specific culture or society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tabLst>
                <a:tab pos="4114800" algn="l"/>
              </a:tabLst>
            </a:pPr>
            <a:r>
              <a:rPr lang="en-US" sz="2000" dirty="0">
                <a:solidFill>
                  <a:schemeClr val="hlink"/>
                </a:solidFill>
              </a:rPr>
              <a:t>characters struggling against fate</a:t>
            </a:r>
          </a:p>
        </p:txBody>
      </p:sp>
      <p:pic>
        <p:nvPicPr>
          <p:cNvPr id="3297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4892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9718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7338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4958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4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2578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4495420-2700x18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098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4052294-2400x15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133600"/>
            <a:ext cx="1897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 descr="4641239-2221x28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133600"/>
            <a:ext cx="22653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3648354-2400x16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905000"/>
            <a:ext cx="226218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 descr="5259324-2364x177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9050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9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9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9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16" name="Text Box 60"/>
          <p:cNvSpPr txBox="1">
            <a:spLocks noChangeArrowheads="1"/>
          </p:cNvSpPr>
          <p:nvPr/>
        </p:nvSpPr>
        <p:spPr bwMode="auto">
          <a:xfrm>
            <a:off x="533400" y="2057400"/>
            <a:ext cx="80772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Epic heroes</a:t>
            </a:r>
            <a:r>
              <a:rPr lang="en-US" sz="2000" dirty="0"/>
              <a:t> are exceptional people who undertake difficult quests or journeys.</a:t>
            </a:r>
            <a:r>
              <a:rPr lang="en-US" sz="2000" dirty="0">
                <a:solidFill>
                  <a:srgbClr val="FFFF99"/>
                </a:solidFill>
              </a:rPr>
              <a:t>. </a:t>
            </a:r>
            <a:endParaRPr lang="en-US" sz="2000" dirty="0">
              <a:solidFill>
                <a:srgbClr val="FFFFA3"/>
              </a:solidFill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305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</a:t>
            </a:r>
            <a:r>
              <a:rPr lang="en-US" sz="2000" b="1" dirty="0"/>
              <a:t>epic hero,</a:t>
            </a:r>
            <a:r>
              <a:rPr lang="en-US" sz="2000" dirty="0"/>
              <a:t> who represents the values of a society, is at the center of every epic.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92300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Epic Characters</a:t>
            </a:r>
          </a:p>
        </p:txBody>
      </p:sp>
      <p:pic>
        <p:nvPicPr>
          <p:cNvPr id="198722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971800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717" name="Text Box 61"/>
          <p:cNvSpPr txBox="1">
            <a:spLocks noChangeArrowheads="1"/>
          </p:cNvSpPr>
          <p:nvPr/>
        </p:nvSpPr>
        <p:spPr bwMode="auto">
          <a:xfrm>
            <a:off x="609600" y="2895600"/>
            <a:ext cx="7924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Through the journey, heroes aim to achieve something of value to themselves or their people</a:t>
            </a:r>
            <a:r>
              <a:rPr lang="en-US" sz="2000" dirty="0">
                <a:solidFill>
                  <a:srgbClr val="FFFF99"/>
                </a:solidFill>
              </a:rPr>
              <a:t>.</a:t>
            </a:r>
            <a:endParaRPr lang="en-US" sz="2000" dirty="0">
              <a:solidFill>
                <a:srgbClr val="FFFFA3"/>
              </a:solidFill>
            </a:endParaRPr>
          </a:p>
        </p:txBody>
      </p:sp>
      <p:sp>
        <p:nvSpPr>
          <p:cNvPr id="8200" name="Text Box 2"/>
          <p:cNvSpPr txBox="1">
            <a:spLocks noChangeArrowheads="1"/>
          </p:cNvSpPr>
          <p:nvPr/>
        </p:nvSpPr>
        <p:spPr bwMode="auto">
          <a:xfrm>
            <a:off x="609600" y="3733800"/>
            <a:ext cx="8153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Epic heroes may experience many obstacles, or </a:t>
            </a:r>
            <a:r>
              <a:rPr lang="en-US" sz="2000" b="1" dirty="0"/>
              <a:t>conflicts,</a:t>
            </a:r>
            <a:r>
              <a:rPr lang="en-US" sz="2000" dirty="0"/>
              <a:t> along the way.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8001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These conflicts are sometimes </a:t>
            </a:r>
            <a:r>
              <a:rPr lang="en-US" sz="2000" b="1" dirty="0"/>
              <a:t>external,</a:t>
            </a:r>
            <a:r>
              <a:rPr lang="en-US" sz="2000" dirty="0"/>
              <a:t> created by forces of nature or, as in many epics and myths, the gods.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Epic heroes also experience </a:t>
            </a:r>
            <a:r>
              <a:rPr lang="en-US" sz="2000" b="1" dirty="0"/>
              <a:t>internal conflict.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Faced with an </a:t>
            </a:r>
            <a:r>
              <a:rPr lang="en-US" sz="2000" b="1" dirty="0"/>
              <a:t>internal conflict,</a:t>
            </a:r>
            <a:r>
              <a:rPr lang="en-US" sz="2000" dirty="0"/>
              <a:t> the heroes struggle to overcome their own fears or doubts.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9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16" grpId="0"/>
      <p:bldP spid="19871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92300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Modern Epics</a:t>
            </a:r>
          </a:p>
        </p:txBody>
      </p:sp>
      <p:pic>
        <p:nvPicPr>
          <p:cNvPr id="198722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971800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http://members.outpost10f.com/~lindax/harrypotter/wallpaper/hp_wallpaper_10_1024x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20781">
            <a:off x="1060450" y="3544888"/>
            <a:ext cx="20113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http://mrkatzoff.org/wp-content/uploads/luke-skywalker-scifi-star-wars-gallery-soentertain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3803">
            <a:off x="4019550" y="4521200"/>
            <a:ext cx="1431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Buy at Art.co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1752600"/>
            <a:ext cx="14478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://www.freecomputerwallpapers.net/wallpapers/finding_nemo___marlin_and_dory_wallpaper-1152x8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99234">
            <a:off x="701675" y="5635625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5" descr="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876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6" descr="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7526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7" descr="3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1371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Epic Hero Cycle</a:t>
            </a:r>
          </a:p>
        </p:txBody>
      </p:sp>
      <p:pic>
        <p:nvPicPr>
          <p:cNvPr id="10243" name="Content Placeholder 6" descr="6a0133f3dd5f10970b014e8b67846e97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4747" y="1774825"/>
            <a:ext cx="4514506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510</TotalTime>
  <Words>632</Words>
  <Application>Microsoft Office PowerPoint</Application>
  <PresentationFormat>On-screen Show (4:3)</PresentationFormat>
  <Paragraphs>72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Characteristics of the Epic, Epic Hero, and Epic Hero’s Journey</vt:lpstr>
      <vt:lpstr>Writing Fluency #6</vt:lpstr>
      <vt:lpstr>Learning Objective</vt:lpstr>
      <vt:lpstr>Epic Literature</vt:lpstr>
      <vt:lpstr>Two Types of Epics</vt:lpstr>
      <vt:lpstr>Elements of Epics</vt:lpstr>
      <vt:lpstr>Epic Characters</vt:lpstr>
      <vt:lpstr>Modern Epics</vt:lpstr>
      <vt:lpstr>Epic Hero Cycle</vt:lpstr>
      <vt:lpstr>The Ordinary World</vt:lpstr>
      <vt:lpstr>The Call to Adventure</vt:lpstr>
      <vt:lpstr>The Refusal of the Call</vt:lpstr>
      <vt:lpstr>Meeting with the Mentor</vt:lpstr>
      <vt:lpstr>Crossing the Threshold</vt:lpstr>
      <vt:lpstr>Challenges and Temptations</vt:lpstr>
      <vt:lpstr>The Road Back</vt:lpstr>
      <vt:lpstr>The Resurrection</vt:lpstr>
      <vt:lpstr>The Return with Knowledge</vt:lpstr>
      <vt:lpstr>Group Work</vt:lpstr>
    </vt:vector>
  </TitlesOfParts>
  <Company>Desert Sands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and Epic Hero</dc:title>
  <dc:creator>crystal.gentry</dc:creator>
  <cp:lastModifiedBy>pcerrasco</cp:lastModifiedBy>
  <cp:revision>21</cp:revision>
  <dcterms:created xsi:type="dcterms:W3CDTF">2011-11-14T18:21:17Z</dcterms:created>
  <dcterms:modified xsi:type="dcterms:W3CDTF">2014-10-06T12:25:47Z</dcterms:modified>
</cp:coreProperties>
</file>