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1025" y="4387125"/>
            <a:ext cx="5608299" cy="4156224"/>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701025" y="4387125"/>
            <a:ext cx="5608299" cy="4156224"/>
          </a:xfrm>
          <a:prstGeom prst="rect">
            <a:avLst/>
          </a:prstGeom>
        </p:spPr>
        <p:txBody>
          <a:bodyPr lIns="91425" tIns="91425" rIns="91425" bIns="91425" anchor="ctr" anchorCtr="0">
            <a:noAutofit/>
          </a:bodyPr>
          <a:lstStyle/>
          <a:p>
            <a:pPr>
              <a:spcBef>
                <a:spcPts val="0"/>
              </a:spcBef>
              <a:buNone/>
            </a:pPr>
            <a:endParaRPr/>
          </a:p>
        </p:txBody>
      </p:sp>
      <p:sp>
        <p:nvSpPr>
          <p:cNvPr id="84" name="Shape 84"/>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701025" y="4387125"/>
            <a:ext cx="5608299" cy="4156224"/>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701025" y="4387125"/>
            <a:ext cx="5608299" cy="4156224"/>
          </a:xfrm>
          <a:prstGeom prst="rect">
            <a:avLst/>
          </a:prstGeom>
        </p:spPr>
        <p:txBody>
          <a:bodyPr lIns="91425" tIns="91425" rIns="91425" bIns="91425" anchor="ctr" anchorCtr="0">
            <a:noAutofit/>
          </a:bodyPr>
          <a:lstStyle/>
          <a:p>
            <a:pPr>
              <a:spcBef>
                <a:spcPts val="0"/>
              </a:spcBef>
              <a:buNone/>
            </a:pPr>
            <a:endParaRPr/>
          </a:p>
        </p:txBody>
      </p:sp>
      <p:sp>
        <p:nvSpPr>
          <p:cNvPr id="101" name="Shape 101"/>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701025" y="4387125"/>
            <a:ext cx="5608299" cy="4156224"/>
          </a:xfrm>
          <a:prstGeom prst="rect">
            <a:avLst/>
          </a:prstGeom>
        </p:spPr>
        <p:txBody>
          <a:bodyPr lIns="91425" tIns="91425" rIns="91425" bIns="91425" anchor="ctr" anchorCtr="0">
            <a:noAutofit/>
          </a:bodyPr>
          <a:lstStyle/>
          <a:p>
            <a:pPr>
              <a:spcBef>
                <a:spcPts val="0"/>
              </a:spcBef>
              <a:buNone/>
            </a:pPr>
            <a:endParaRPr/>
          </a:p>
        </p:txBody>
      </p:sp>
      <p:sp>
        <p:nvSpPr>
          <p:cNvPr id="115" name="Shape 115"/>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701025" y="4387125"/>
            <a:ext cx="5608299" cy="4156224"/>
          </a:xfrm>
          <a:prstGeom prst="rect">
            <a:avLst/>
          </a:prstGeom>
        </p:spPr>
        <p:txBody>
          <a:bodyPr lIns="91425" tIns="91425" rIns="91425" bIns="91425" anchor="ctr" anchorCtr="0">
            <a:noAutofit/>
          </a:bodyPr>
          <a:lstStyle/>
          <a:p>
            <a:pPr>
              <a:spcBef>
                <a:spcPts val="0"/>
              </a:spcBef>
              <a:buNone/>
            </a:pPr>
            <a:endParaRPr/>
          </a:p>
        </p:txBody>
      </p:sp>
      <p:sp>
        <p:nvSpPr>
          <p:cNvPr id="126" name="Shape 126"/>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701025" y="4387125"/>
            <a:ext cx="5608299" cy="4156224"/>
          </a:xfrm>
          <a:prstGeom prst="rect">
            <a:avLst/>
          </a:prstGeom>
        </p:spPr>
        <p:txBody>
          <a:bodyPr lIns="91425" tIns="91425" rIns="91425" bIns="91425" anchor="ctr" anchorCtr="0">
            <a:noAutofit/>
          </a:bodyPr>
          <a:lstStyle/>
          <a:p>
            <a:pPr>
              <a:spcBef>
                <a:spcPts val="0"/>
              </a:spcBef>
              <a:buNone/>
            </a:pPr>
            <a:endParaRPr/>
          </a:p>
        </p:txBody>
      </p:sp>
      <p:sp>
        <p:nvSpPr>
          <p:cNvPr id="136" name="Shape 136"/>
          <p:cNvSpPr>
            <a:spLocks noGrp="1" noRot="1" noChangeAspect="1"/>
          </p:cNvSpPr>
          <p:nvPr>
            <p:ph type="sldImg" idx="2"/>
          </p:nvPr>
        </p:nvSpPr>
        <p:spPr>
          <a:xfrm>
            <a:off x="1168625" y="692700"/>
            <a:ext cx="4673825" cy="3463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88888"/>
              </a:solidFill>
              <a:latin typeface="Calibri"/>
              <a:ea typeface="Calibri"/>
              <a:cs typeface="Calibri"/>
              <a:sym typeface="Calibri"/>
            </a:endParaRPr>
          </a:p>
          <a:p>
            <a:pPr marL="457200" lvl="1"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914400" lvl="2"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1371600" lvl="3"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1828800" lvl="4"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2286000" lvl="5"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a:p>
            <a:pPr marL="2743200" lvl="6" indent="-88900">
              <a:spcBef>
                <a:spcPts val="0"/>
              </a:spcBef>
              <a:buClr>
                <a:srgbClr val="000000"/>
              </a:buClr>
              <a:buFont typeface="Arial"/>
              <a:buChar char="●"/>
            </a:pPr>
            <a:endParaRPr sz="1800" b="0" i="0" u="none" strike="noStrike" cap="none" baseline="0">
              <a:solidFill>
                <a:schemeClr val="dk1"/>
              </a:solidFill>
              <a:latin typeface="Calibri"/>
              <a:ea typeface="Calibri"/>
              <a:cs typeface="Calibri"/>
              <a:sym typeface="Calibri"/>
            </a:endParaRPr>
          </a:p>
          <a:p>
            <a:pPr marL="3200400" lvl="7" indent="-88900">
              <a:spcBef>
                <a:spcPts val="0"/>
              </a:spcBef>
              <a:buClr>
                <a:srgbClr val="000000"/>
              </a:buClr>
              <a:buFont typeface="Courier New"/>
              <a:buChar char="o"/>
            </a:pPr>
            <a:endParaRPr sz="1800" b="0" i="0" u="none" strike="noStrike" cap="none" baseline="0">
              <a:solidFill>
                <a:schemeClr val="dk1"/>
              </a:solidFill>
              <a:latin typeface="Calibri"/>
              <a:ea typeface="Calibri"/>
              <a:cs typeface="Calibri"/>
              <a:sym typeface="Calibri"/>
            </a:endParaRPr>
          </a:p>
          <a:p>
            <a:pPr marL="3657600" lvl="8" indent="-88900">
              <a:spcBef>
                <a:spcPts val="0"/>
              </a:spcBef>
              <a:buClr>
                <a:srgbClr val="000000"/>
              </a:buClr>
              <a:buFont typeface="Wingdings"/>
              <a:buChar char="§"/>
            </a:pPr>
            <a:endParaRPr sz="1800" b="0" i="0" u="none" strike="noStrike" cap="none" baseline="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To Kill A Mockingbird</a:t>
            </a:r>
          </a:p>
        </p:txBody>
      </p:sp>
      <p:sp>
        <p:nvSpPr>
          <p:cNvPr id="81" name="Shape 8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Sample Essay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Introduction</a:t>
            </a:r>
          </a:p>
        </p:txBody>
      </p:sp>
      <p:sp>
        <p:nvSpPr>
          <p:cNvPr id="87" name="Shape 87"/>
          <p:cNvSpPr txBox="1">
            <a:spLocks noGrp="1"/>
          </p:cNvSpPr>
          <p:nvPr>
            <p:ph type="body" idx="1"/>
          </p:nvPr>
        </p:nvSpPr>
        <p:spPr>
          <a:xfrm>
            <a:off x="914400" y="1600200"/>
            <a:ext cx="77724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25000"/>
              <a:buFont typeface="Calibri"/>
              <a:buNone/>
            </a:pPr>
            <a:r>
              <a:rPr lang="en-US" sz="1750" b="0" i="0" u="none" strike="noStrike" cap="none" baseline="0">
                <a:solidFill>
                  <a:schemeClr val="dk1"/>
                </a:solidFill>
                <a:latin typeface="Calibri"/>
                <a:ea typeface="Calibri"/>
                <a:cs typeface="Calibri"/>
                <a:sym typeface="Calibri"/>
              </a:rPr>
              <a:t>	</a:t>
            </a:r>
            <a:r>
              <a:rPr lang="en-US" sz="1750" b="0" i="0" u="none" strike="noStrike" cap="none" baseline="0">
                <a:solidFill>
                  <a:srgbClr val="FF0000"/>
                </a:solidFill>
                <a:latin typeface="Calibri"/>
                <a:ea typeface="Calibri"/>
                <a:cs typeface="Calibri"/>
                <a:sym typeface="Calibri"/>
              </a:rPr>
              <a:t>Helen Keller once said that “the highest result of education is tolerance.” Indeed, ignorant people are often intolerant of other people’s ways of life. After learning about another culture, however, the intolerant can come to at least understand, and hopefully also accept, different ways of life that others may lead. </a:t>
            </a:r>
          </a:p>
          <a:p>
            <a:pPr marL="342900" marR="0" lvl="0" indent="-342900" algn="l" rtl="0">
              <a:lnSpc>
                <a:spcPct val="80000"/>
              </a:lnSpc>
              <a:spcBef>
                <a:spcPts val="350"/>
              </a:spcBef>
              <a:buClr>
                <a:schemeClr val="dk1"/>
              </a:buClr>
              <a:buSzPct val="25000"/>
              <a:buFont typeface="Calibri"/>
              <a:buNone/>
            </a:pPr>
            <a:r>
              <a:rPr lang="en-US" sz="1750" b="0" i="0" u="none" strike="noStrike" cap="none" baseline="0">
                <a:solidFill>
                  <a:schemeClr val="dk1"/>
                </a:solidFill>
                <a:latin typeface="Calibri"/>
                <a:ea typeface="Calibri"/>
                <a:cs typeface="Calibri"/>
                <a:sym typeface="Calibri"/>
              </a:rPr>
              <a:t>	</a:t>
            </a:r>
            <a:r>
              <a:rPr lang="en-US" sz="1750" b="0" i="0" u="none" strike="noStrike" cap="none" baseline="0">
                <a:solidFill>
                  <a:srgbClr val="00B050"/>
                </a:solidFill>
                <a:latin typeface="Calibri"/>
                <a:ea typeface="Calibri"/>
                <a:cs typeface="Calibri"/>
                <a:sym typeface="Calibri"/>
              </a:rPr>
              <a:t>Although it comes early in Scout’s life, this one lesson about understanding people shapes who she becomes throughout the novel, </a:t>
            </a:r>
            <a:r>
              <a:rPr lang="en-US" sz="1750" b="0" i="1" u="none" strike="noStrike" cap="none" baseline="0">
                <a:solidFill>
                  <a:srgbClr val="00B050"/>
                </a:solidFill>
                <a:latin typeface="Calibri"/>
                <a:ea typeface="Calibri"/>
                <a:cs typeface="Calibri"/>
                <a:sym typeface="Calibri"/>
              </a:rPr>
              <a:t>To Kill a Mockingbird</a:t>
            </a:r>
            <a:r>
              <a:rPr lang="en-US" sz="1750" b="0" i="0" u="none" strike="noStrike" cap="none" baseline="0">
                <a:solidFill>
                  <a:schemeClr val="dk1"/>
                </a:solidFill>
                <a:latin typeface="Calibri"/>
                <a:ea typeface="Calibri"/>
                <a:cs typeface="Calibri"/>
                <a:sym typeface="Calibri"/>
              </a:rPr>
              <a:t>. </a:t>
            </a:r>
          </a:p>
          <a:p>
            <a:pPr marL="342900" marR="0" lvl="0" indent="-342900" algn="l" rtl="0">
              <a:lnSpc>
                <a:spcPct val="80000"/>
              </a:lnSpc>
              <a:spcBef>
                <a:spcPts val="350"/>
              </a:spcBef>
              <a:buClr>
                <a:srgbClr val="0070C0"/>
              </a:buClr>
              <a:buSzPct val="25000"/>
              <a:buFont typeface="Calibri"/>
              <a:buNone/>
            </a:pPr>
            <a:r>
              <a:rPr lang="en-US" sz="1750" b="0" i="0" u="none" strike="noStrike" cap="none" baseline="0">
                <a:solidFill>
                  <a:srgbClr val="0070C0"/>
                </a:solidFill>
                <a:latin typeface="Calibri"/>
                <a:ea typeface="Calibri"/>
                <a:cs typeface="Calibri"/>
                <a:sym typeface="Calibri"/>
              </a:rPr>
              <a:t>	This novel by Harper Lee is a coming-of-age novel following the life of Scout Finch as she grows up in Maycomb, Alabama in the 1930s.  Over the course of several summers she, along with her brother Jem and playmate Dill, face obstacles and challenges which include figuring out the mysterious Boo Radley and trying to understand the injustice of the Tom Robinson trial.  </a:t>
            </a:r>
          </a:p>
          <a:p>
            <a:pPr marL="342900" marR="0" lvl="0" indent="-342900" algn="l" rtl="0">
              <a:lnSpc>
                <a:spcPct val="80000"/>
              </a:lnSpc>
              <a:spcBef>
                <a:spcPts val="350"/>
              </a:spcBef>
              <a:buClr>
                <a:schemeClr val="dk1"/>
              </a:buClr>
              <a:buSzPct val="25000"/>
              <a:buFont typeface="Calibri"/>
              <a:buNone/>
            </a:pPr>
            <a:r>
              <a:rPr lang="en-US" sz="1750" b="0" i="0" u="none" strike="noStrike" cap="none" baseline="0">
                <a:solidFill>
                  <a:schemeClr val="dk1"/>
                </a:solidFill>
                <a:latin typeface="Calibri"/>
                <a:ea typeface="Calibri"/>
                <a:cs typeface="Calibri"/>
                <a:sym typeface="Calibri"/>
              </a:rPr>
              <a:t>	</a:t>
            </a:r>
            <a:r>
              <a:rPr lang="en-US" sz="1750" b="0" i="0" u="none" strike="noStrike" cap="none" baseline="0">
                <a:solidFill>
                  <a:srgbClr val="7030A0"/>
                </a:solidFill>
                <a:latin typeface="Calibri"/>
                <a:ea typeface="Calibri"/>
                <a:cs typeface="Calibri"/>
                <a:sym typeface="Calibri"/>
              </a:rPr>
              <a:t>With the help and guidance of her father, Scout navigates these situations as well as one can expect for someone her age.  Atticus tells Scout, “You never really understand a person until you consider things from his point of view—until you climb into his skin and walk around in it” (Lee 30).  </a:t>
            </a:r>
          </a:p>
          <a:p>
            <a:pPr marL="342900" marR="0" lvl="0" indent="-342900" algn="l" rtl="0">
              <a:lnSpc>
                <a:spcPct val="80000"/>
              </a:lnSpc>
              <a:spcBef>
                <a:spcPts val="350"/>
              </a:spcBef>
              <a:buClr>
                <a:schemeClr val="dk1"/>
              </a:buClr>
              <a:buSzPct val="25000"/>
              <a:buFont typeface="Calibri"/>
              <a:buNone/>
            </a:pPr>
            <a:r>
              <a:rPr lang="en-US" sz="1750" b="0" i="0" u="none" strike="noStrike" cap="none" baseline="0">
                <a:solidFill>
                  <a:schemeClr val="dk1"/>
                </a:solidFill>
                <a:latin typeface="Calibri"/>
                <a:ea typeface="Calibri"/>
                <a:cs typeface="Calibri"/>
                <a:sym typeface="Calibri"/>
              </a:rPr>
              <a:t>	Lee’s message of the importance of understanding other’s perspectives is seen through the conflicts encountered and the development of Scout’s character in the novel.</a:t>
            </a:r>
          </a:p>
        </p:txBody>
      </p:sp>
      <p:sp>
        <p:nvSpPr>
          <p:cNvPr id="88" name="Shape 88"/>
          <p:cNvSpPr txBox="1"/>
          <p:nvPr/>
        </p:nvSpPr>
        <p:spPr>
          <a:xfrm>
            <a:off x="152400" y="1600200"/>
            <a:ext cx="106679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FF0000"/>
                </a:solidFill>
                <a:latin typeface="Calibri"/>
                <a:ea typeface="Calibri"/>
                <a:cs typeface="Calibri"/>
                <a:sym typeface="Calibri"/>
              </a:rPr>
              <a:t>Attention-Getter</a:t>
            </a:r>
          </a:p>
        </p:txBody>
      </p:sp>
      <p:sp>
        <p:nvSpPr>
          <p:cNvPr id="89" name="Shape 89"/>
          <p:cNvSpPr txBox="1"/>
          <p:nvPr/>
        </p:nvSpPr>
        <p:spPr>
          <a:xfrm>
            <a:off x="0" y="3124200"/>
            <a:ext cx="1143000"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0070C0"/>
                </a:solidFill>
                <a:latin typeface="Calibri"/>
                <a:ea typeface="Calibri"/>
                <a:cs typeface="Calibri"/>
                <a:sym typeface="Calibri"/>
              </a:rPr>
              <a:t>Plot Summary</a:t>
            </a:r>
          </a:p>
        </p:txBody>
      </p:sp>
      <p:sp>
        <p:nvSpPr>
          <p:cNvPr id="90" name="Shape 90"/>
          <p:cNvSpPr txBox="1"/>
          <p:nvPr/>
        </p:nvSpPr>
        <p:spPr>
          <a:xfrm>
            <a:off x="0" y="2667000"/>
            <a:ext cx="129540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00B050"/>
                </a:solidFill>
                <a:latin typeface="Calibri"/>
                <a:ea typeface="Calibri"/>
                <a:cs typeface="Calibri"/>
                <a:sym typeface="Calibri"/>
              </a:rPr>
              <a:t>Transition</a:t>
            </a:r>
          </a:p>
        </p:txBody>
      </p:sp>
      <p:sp>
        <p:nvSpPr>
          <p:cNvPr id="91" name="Shape 91"/>
          <p:cNvSpPr txBox="1"/>
          <p:nvPr/>
        </p:nvSpPr>
        <p:spPr>
          <a:xfrm>
            <a:off x="76200" y="4419600"/>
            <a:ext cx="1219199" cy="923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7030A0"/>
                </a:solidFill>
                <a:latin typeface="Calibri"/>
                <a:ea typeface="Calibri"/>
                <a:cs typeface="Calibri"/>
                <a:sym typeface="Calibri"/>
              </a:rPr>
              <a:t>Intro topic/ prompt</a:t>
            </a:r>
          </a:p>
        </p:txBody>
      </p:sp>
      <p:sp>
        <p:nvSpPr>
          <p:cNvPr id="92" name="Shape 92"/>
          <p:cNvSpPr txBox="1"/>
          <p:nvPr/>
        </p:nvSpPr>
        <p:spPr>
          <a:xfrm>
            <a:off x="152400" y="5638800"/>
            <a:ext cx="121919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chemeClr val="dk1"/>
                </a:solidFill>
                <a:latin typeface="Calibri"/>
                <a:ea typeface="Calibri"/>
                <a:cs typeface="Calibri"/>
                <a:sym typeface="Calibri"/>
              </a:rPr>
              <a:t>Thesis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1000"/>
                                        <p:tgtEl>
                                          <p:spTgt spid="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xEl>
                                              <p:pRg st="1" end="1"/>
                                            </p:txEl>
                                          </p:spTgt>
                                        </p:tgtEl>
                                        <p:attrNameLst>
                                          <p:attrName>style.visibility</p:attrName>
                                        </p:attrNameLst>
                                      </p:cBhvr>
                                      <p:to>
                                        <p:strVal val="visible"/>
                                      </p:to>
                                    </p:set>
                                    <p:animEffect transition="in" filter="fade">
                                      <p:cBhvr>
                                        <p:cTn id="12" dur="1000"/>
                                        <p:tgtEl>
                                          <p:spTgt spid="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
                                            <p:txEl>
                                              <p:pRg st="2" end="2"/>
                                            </p:txEl>
                                          </p:spTgt>
                                        </p:tgtEl>
                                        <p:attrNameLst>
                                          <p:attrName>style.visibility</p:attrName>
                                        </p:attrNameLst>
                                      </p:cBhvr>
                                      <p:to>
                                        <p:strVal val="visible"/>
                                      </p:to>
                                    </p:set>
                                    <p:animEffect transition="in" filter="fade">
                                      <p:cBhvr>
                                        <p:cTn id="17" dur="1000"/>
                                        <p:tgtEl>
                                          <p:spTgt spid="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
                                            <p:txEl>
                                              <p:pRg st="3" end="3"/>
                                            </p:txEl>
                                          </p:spTgt>
                                        </p:tgtEl>
                                        <p:attrNameLst>
                                          <p:attrName>style.visibility</p:attrName>
                                        </p:attrNameLst>
                                      </p:cBhvr>
                                      <p:to>
                                        <p:strVal val="visible"/>
                                      </p:to>
                                    </p:set>
                                    <p:animEffect transition="in" filter="fade">
                                      <p:cBhvr>
                                        <p:cTn id="22" dur="1000"/>
                                        <p:tgtEl>
                                          <p:spTgt spid="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
                                            <p:txEl>
                                              <p:pRg st="4" end="4"/>
                                            </p:txEl>
                                          </p:spTgt>
                                        </p:tgtEl>
                                        <p:attrNameLst>
                                          <p:attrName>style.visibility</p:attrName>
                                        </p:attrNameLst>
                                      </p:cBhvr>
                                      <p:to>
                                        <p:strVal val="visible"/>
                                      </p:to>
                                    </p:set>
                                    <p:animEffect transition="in" filter="fade">
                                      <p:cBhvr>
                                        <p:cTn id="27" dur="1000"/>
                                        <p:tgtEl>
                                          <p:spTgt spid="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TIQA x 3 + </a:t>
            </a:r>
            <a:r>
              <a:rPr lang="en-US"/>
              <a:t>C</a:t>
            </a:r>
          </a:p>
        </p:txBody>
      </p:sp>
      <p:sp>
        <p:nvSpPr>
          <p:cNvPr id="98" name="Shape 98"/>
          <p:cNvSpPr txBox="1">
            <a:spLocks noGrp="1"/>
          </p:cNvSpPr>
          <p:nvPr>
            <p:ph type="body" idx="1"/>
          </p:nvPr>
        </p:nvSpPr>
        <p:spPr>
          <a:xfrm>
            <a:off x="457200" y="1261975"/>
            <a:ext cx="8229600" cy="45261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rgbClr val="BEB1CF"/>
              </a:buClr>
              <a:buSzPct val="25000"/>
              <a:buFont typeface="Calibri"/>
              <a:buNone/>
            </a:pPr>
            <a:r>
              <a:rPr lang="en-US" sz="2200" b="1" i="0" u="none" strike="noStrike" cap="none" baseline="0">
                <a:solidFill>
                  <a:srgbClr val="BEB1CF"/>
                </a:solidFill>
                <a:latin typeface="Calibri"/>
                <a:ea typeface="Calibri"/>
                <a:cs typeface="Calibri"/>
                <a:sym typeface="Calibri"/>
              </a:rPr>
              <a:t>T </a:t>
            </a:r>
            <a:r>
              <a:rPr lang="en-US" sz="2200" b="0" i="0" u="none" strike="noStrike" cap="none" baseline="0">
                <a:solidFill>
                  <a:srgbClr val="BEB1CF"/>
                </a:solidFill>
                <a:latin typeface="Calibri"/>
                <a:ea typeface="Calibri"/>
                <a:cs typeface="Calibri"/>
                <a:sym typeface="Calibri"/>
              </a:rPr>
              <a:t>- topic sentence</a:t>
            </a:r>
          </a:p>
          <a:p>
            <a:pPr marL="0" marR="0" lvl="0" indent="0" algn="l" rtl="0">
              <a:lnSpc>
                <a:spcPct val="80000"/>
              </a:lnSpc>
              <a:spcBef>
                <a:spcPts val="440"/>
              </a:spcBef>
              <a:buClr>
                <a:srgbClr val="BEB1CF"/>
              </a:buClr>
              <a:buSzPct val="25000"/>
              <a:buFont typeface="Calibri"/>
              <a:buNone/>
            </a:pPr>
            <a:r>
              <a:rPr lang="en-US" sz="2200" b="1" i="0" u="none" strike="noStrike" cap="none" baseline="0">
                <a:solidFill>
                  <a:srgbClr val="BEB1CF"/>
                </a:solidFill>
                <a:latin typeface="Calibri"/>
                <a:ea typeface="Calibri"/>
                <a:cs typeface="Calibri"/>
                <a:sym typeface="Calibri"/>
              </a:rPr>
              <a:t>I </a:t>
            </a:r>
            <a:r>
              <a:rPr lang="en-US" sz="2200" b="0" i="0" u="none" strike="noStrike" cap="none" baseline="0">
                <a:solidFill>
                  <a:srgbClr val="BEB1CF"/>
                </a:solidFill>
                <a:latin typeface="Calibri"/>
                <a:ea typeface="Calibri"/>
                <a:cs typeface="Calibri"/>
                <a:sym typeface="Calibri"/>
              </a:rPr>
              <a:t>- introduce quotation (lead-in sentence)</a:t>
            </a:r>
          </a:p>
          <a:p>
            <a:pPr marL="0" marR="0" lvl="0" indent="0" algn="l" rtl="0">
              <a:lnSpc>
                <a:spcPct val="80000"/>
              </a:lnSpc>
              <a:spcBef>
                <a:spcPts val="440"/>
              </a:spcBef>
              <a:buClr>
                <a:srgbClr val="BEB1CF"/>
              </a:buClr>
              <a:buSzPct val="25000"/>
              <a:buFont typeface="Calibri"/>
              <a:buNone/>
            </a:pPr>
            <a:r>
              <a:rPr lang="en-US" sz="2200" b="1" i="0" u="none" strike="noStrike" cap="none" baseline="0">
                <a:solidFill>
                  <a:srgbClr val="BEB1CF"/>
                </a:solidFill>
                <a:latin typeface="Calibri"/>
                <a:ea typeface="Calibri"/>
                <a:cs typeface="Calibri"/>
                <a:sym typeface="Calibri"/>
              </a:rPr>
              <a:t>Q</a:t>
            </a:r>
            <a:r>
              <a:rPr lang="en-US" sz="2200" b="0" i="0" u="none" strike="noStrike" cap="none" baseline="0">
                <a:solidFill>
                  <a:srgbClr val="BEB1CF"/>
                </a:solidFill>
                <a:latin typeface="Calibri"/>
                <a:ea typeface="Calibri"/>
                <a:cs typeface="Calibri"/>
                <a:sym typeface="Calibri"/>
              </a:rPr>
              <a:t>- give quotation (integrated)</a:t>
            </a:r>
          </a:p>
          <a:p>
            <a:pPr marL="0" marR="0" lvl="0" indent="0" algn="l" rtl="0">
              <a:lnSpc>
                <a:spcPct val="80000"/>
              </a:lnSpc>
              <a:spcBef>
                <a:spcPts val="440"/>
              </a:spcBef>
              <a:buClr>
                <a:srgbClr val="BEB1CF"/>
              </a:buClr>
              <a:buSzPct val="25000"/>
              <a:buFont typeface="Calibri"/>
              <a:buNone/>
            </a:pPr>
            <a:r>
              <a:rPr lang="en-US" sz="2200" b="1" i="0" u="none" strike="noStrike" cap="none" baseline="0">
                <a:solidFill>
                  <a:srgbClr val="BEB1CF"/>
                </a:solidFill>
                <a:latin typeface="Calibri"/>
                <a:ea typeface="Calibri"/>
                <a:cs typeface="Calibri"/>
                <a:sym typeface="Calibri"/>
              </a:rPr>
              <a:t>A </a:t>
            </a:r>
            <a:r>
              <a:rPr lang="en-US" sz="2200" b="0" i="0" u="none" strike="noStrike" cap="none" baseline="0">
                <a:solidFill>
                  <a:srgbClr val="BEB1CF"/>
                </a:solidFill>
                <a:latin typeface="Calibri"/>
                <a:ea typeface="Calibri"/>
                <a:cs typeface="Calibri"/>
                <a:sym typeface="Calibri"/>
              </a:rPr>
              <a:t>- analyze quotation (commentary)</a:t>
            </a:r>
          </a:p>
          <a:p>
            <a:pPr marL="0" marR="0" lvl="0" indent="0" algn="l" rtl="0">
              <a:lnSpc>
                <a:spcPct val="80000"/>
              </a:lnSpc>
              <a:spcBef>
                <a:spcPts val="440"/>
              </a:spcBef>
              <a:buClr>
                <a:srgbClr val="E36C09"/>
              </a:buClr>
              <a:buSzPct val="25000"/>
              <a:buFont typeface="Calibri"/>
              <a:buNone/>
            </a:pPr>
            <a:r>
              <a:rPr lang="en-US" sz="2200" b="1" i="0" u="none" strike="noStrike" cap="none" baseline="0">
                <a:solidFill>
                  <a:srgbClr val="E36C09"/>
                </a:solidFill>
                <a:latin typeface="Calibri"/>
                <a:ea typeface="Calibri"/>
                <a:cs typeface="Calibri"/>
                <a:sym typeface="Calibri"/>
              </a:rPr>
              <a:t>T </a:t>
            </a:r>
            <a:r>
              <a:rPr lang="en-US" sz="2200" b="0" i="0" u="none" strike="noStrike" cap="none" baseline="0">
                <a:solidFill>
                  <a:srgbClr val="E36C09"/>
                </a:solidFill>
                <a:latin typeface="Calibri"/>
                <a:ea typeface="Calibri"/>
                <a:cs typeface="Calibri"/>
                <a:sym typeface="Calibri"/>
              </a:rPr>
              <a:t>- transition</a:t>
            </a:r>
          </a:p>
          <a:p>
            <a:pPr marL="0" marR="0" lvl="0" indent="0" algn="l" rtl="0">
              <a:lnSpc>
                <a:spcPct val="80000"/>
              </a:lnSpc>
              <a:spcBef>
                <a:spcPts val="440"/>
              </a:spcBef>
              <a:buClr>
                <a:srgbClr val="E36C09"/>
              </a:buClr>
              <a:buSzPct val="25000"/>
              <a:buFont typeface="Calibri"/>
              <a:buNone/>
            </a:pPr>
            <a:r>
              <a:rPr lang="en-US" sz="2200" b="1" i="0" u="none" strike="noStrike" cap="none" baseline="0">
                <a:solidFill>
                  <a:srgbClr val="E36C09"/>
                </a:solidFill>
                <a:latin typeface="Calibri"/>
                <a:ea typeface="Calibri"/>
                <a:cs typeface="Calibri"/>
                <a:sym typeface="Calibri"/>
              </a:rPr>
              <a:t>I </a:t>
            </a:r>
            <a:r>
              <a:rPr lang="en-US" sz="2200" b="0" i="0" u="none" strike="noStrike" cap="none" baseline="0">
                <a:solidFill>
                  <a:srgbClr val="E36C09"/>
                </a:solidFill>
                <a:latin typeface="Calibri"/>
                <a:ea typeface="Calibri"/>
                <a:cs typeface="Calibri"/>
                <a:sym typeface="Calibri"/>
              </a:rPr>
              <a:t>- introduce next quotation (lead-in sentence)</a:t>
            </a:r>
          </a:p>
          <a:p>
            <a:pPr marL="0" marR="0" lvl="0" indent="0" algn="l" rtl="0">
              <a:lnSpc>
                <a:spcPct val="80000"/>
              </a:lnSpc>
              <a:spcBef>
                <a:spcPts val="440"/>
              </a:spcBef>
              <a:buClr>
                <a:srgbClr val="E36C09"/>
              </a:buClr>
              <a:buSzPct val="25000"/>
              <a:buFont typeface="Calibri"/>
              <a:buNone/>
            </a:pPr>
            <a:r>
              <a:rPr lang="en-US" sz="2200" b="1" i="0" u="none" strike="noStrike" cap="none" baseline="0">
                <a:solidFill>
                  <a:srgbClr val="E36C09"/>
                </a:solidFill>
                <a:latin typeface="Calibri"/>
                <a:ea typeface="Calibri"/>
                <a:cs typeface="Calibri"/>
                <a:sym typeface="Calibri"/>
              </a:rPr>
              <a:t>Q </a:t>
            </a:r>
            <a:r>
              <a:rPr lang="en-US" sz="2200" b="0" i="0" u="none" strike="noStrike" cap="none" baseline="0">
                <a:solidFill>
                  <a:srgbClr val="E36C09"/>
                </a:solidFill>
                <a:latin typeface="Calibri"/>
                <a:ea typeface="Calibri"/>
                <a:cs typeface="Calibri"/>
                <a:sym typeface="Calibri"/>
              </a:rPr>
              <a:t>- give quotation (integrated)</a:t>
            </a:r>
          </a:p>
          <a:p>
            <a:pPr marL="0" marR="0" lvl="0" indent="0" algn="l" rtl="0">
              <a:lnSpc>
                <a:spcPct val="80000"/>
              </a:lnSpc>
              <a:spcBef>
                <a:spcPts val="440"/>
              </a:spcBef>
              <a:buClr>
                <a:srgbClr val="E36C09"/>
              </a:buClr>
              <a:buSzPct val="25000"/>
              <a:buFont typeface="Calibri"/>
              <a:buNone/>
            </a:pPr>
            <a:r>
              <a:rPr lang="en-US" sz="2200" b="1" i="0" u="none" strike="noStrike" cap="none" baseline="0">
                <a:solidFill>
                  <a:srgbClr val="E36C09"/>
                </a:solidFill>
                <a:latin typeface="Calibri"/>
                <a:ea typeface="Calibri"/>
                <a:cs typeface="Calibri"/>
                <a:sym typeface="Calibri"/>
              </a:rPr>
              <a:t>A </a:t>
            </a:r>
            <a:r>
              <a:rPr lang="en-US" sz="2200" b="0" i="0" u="none" strike="noStrike" cap="none" baseline="0">
                <a:solidFill>
                  <a:srgbClr val="E36C09"/>
                </a:solidFill>
                <a:latin typeface="Calibri"/>
                <a:ea typeface="Calibri"/>
                <a:cs typeface="Calibri"/>
                <a:sym typeface="Calibri"/>
              </a:rPr>
              <a:t>- analyze quotation (commentary)</a:t>
            </a:r>
          </a:p>
          <a:p>
            <a:pPr marL="0" marR="0" lvl="0" indent="0" algn="l" rtl="0">
              <a:lnSpc>
                <a:spcPct val="80000"/>
              </a:lnSpc>
              <a:spcBef>
                <a:spcPts val="440"/>
              </a:spcBef>
              <a:buClr>
                <a:srgbClr val="7030A0"/>
              </a:buClr>
              <a:buSzPct val="25000"/>
              <a:buFont typeface="Calibri"/>
              <a:buNone/>
            </a:pPr>
            <a:r>
              <a:rPr lang="en-US" sz="2200" b="1" i="0" u="none" strike="noStrike" cap="none" baseline="0">
                <a:solidFill>
                  <a:srgbClr val="7030A0"/>
                </a:solidFill>
                <a:latin typeface="Calibri"/>
                <a:ea typeface="Calibri"/>
                <a:cs typeface="Calibri"/>
                <a:sym typeface="Calibri"/>
              </a:rPr>
              <a:t>T </a:t>
            </a:r>
            <a:r>
              <a:rPr lang="en-US" sz="2200" b="0" i="0" u="none" strike="noStrike" cap="none" baseline="0">
                <a:solidFill>
                  <a:srgbClr val="7030A0"/>
                </a:solidFill>
                <a:latin typeface="Calibri"/>
                <a:ea typeface="Calibri"/>
                <a:cs typeface="Calibri"/>
                <a:sym typeface="Calibri"/>
              </a:rPr>
              <a:t>- transition</a:t>
            </a:r>
          </a:p>
          <a:p>
            <a:pPr marL="0" marR="0" lvl="0" indent="0" algn="l" rtl="0">
              <a:lnSpc>
                <a:spcPct val="80000"/>
              </a:lnSpc>
              <a:spcBef>
                <a:spcPts val="440"/>
              </a:spcBef>
              <a:buClr>
                <a:srgbClr val="7030A0"/>
              </a:buClr>
              <a:buSzPct val="25000"/>
              <a:buFont typeface="Calibri"/>
              <a:buNone/>
            </a:pPr>
            <a:r>
              <a:rPr lang="en-US" sz="2200" b="1" i="0" u="none" strike="noStrike" cap="none" baseline="0">
                <a:solidFill>
                  <a:srgbClr val="7030A0"/>
                </a:solidFill>
                <a:latin typeface="Calibri"/>
                <a:ea typeface="Calibri"/>
                <a:cs typeface="Calibri"/>
                <a:sym typeface="Calibri"/>
              </a:rPr>
              <a:t>I </a:t>
            </a:r>
            <a:r>
              <a:rPr lang="en-US" sz="2200" b="0" i="0" u="none" strike="noStrike" cap="none" baseline="0">
                <a:solidFill>
                  <a:srgbClr val="7030A0"/>
                </a:solidFill>
                <a:latin typeface="Calibri"/>
                <a:ea typeface="Calibri"/>
                <a:cs typeface="Calibri"/>
                <a:sym typeface="Calibri"/>
              </a:rPr>
              <a:t>- introduce next quotation (lead-in sentence</a:t>
            </a:r>
            <a:r>
              <a:rPr lang="en-US" sz="2200" b="0" i="0" u="none" strike="noStrike" cap="none" baseline="0">
                <a:solidFill>
                  <a:srgbClr val="BEB1CF"/>
                </a:solidFill>
                <a:latin typeface="Calibri"/>
                <a:ea typeface="Calibri"/>
                <a:cs typeface="Calibri"/>
                <a:sym typeface="Calibri"/>
              </a:rPr>
              <a:t>)</a:t>
            </a:r>
          </a:p>
          <a:p>
            <a:pPr marL="0" marR="0" lvl="0" indent="0" algn="l" rtl="0">
              <a:lnSpc>
                <a:spcPct val="80000"/>
              </a:lnSpc>
              <a:spcBef>
                <a:spcPts val="440"/>
              </a:spcBef>
              <a:buClr>
                <a:srgbClr val="7030A0"/>
              </a:buClr>
              <a:buSzPct val="25000"/>
              <a:buFont typeface="Calibri"/>
              <a:buNone/>
            </a:pPr>
            <a:r>
              <a:rPr lang="en-US" sz="2200" b="1" i="0" u="none" strike="noStrike" cap="none" baseline="0">
                <a:solidFill>
                  <a:srgbClr val="7030A0"/>
                </a:solidFill>
                <a:latin typeface="Calibri"/>
                <a:ea typeface="Calibri"/>
                <a:cs typeface="Calibri"/>
                <a:sym typeface="Calibri"/>
              </a:rPr>
              <a:t>Q </a:t>
            </a:r>
            <a:r>
              <a:rPr lang="en-US" sz="2200" b="0" i="0" u="none" strike="noStrike" cap="none" baseline="0">
                <a:solidFill>
                  <a:srgbClr val="7030A0"/>
                </a:solidFill>
                <a:latin typeface="Calibri"/>
                <a:ea typeface="Calibri"/>
                <a:cs typeface="Calibri"/>
                <a:sym typeface="Calibri"/>
              </a:rPr>
              <a:t>- give quotation (integrated)</a:t>
            </a:r>
          </a:p>
          <a:p>
            <a:pPr marL="0" marR="0" lvl="0" indent="0" algn="l" rtl="0">
              <a:lnSpc>
                <a:spcPct val="80000"/>
              </a:lnSpc>
              <a:spcBef>
                <a:spcPts val="440"/>
              </a:spcBef>
              <a:buClr>
                <a:srgbClr val="7030A0"/>
              </a:buClr>
              <a:buSzPct val="25000"/>
              <a:buFont typeface="Calibri"/>
              <a:buNone/>
            </a:pPr>
            <a:r>
              <a:rPr lang="en-US" sz="2200" b="1" i="0" u="none" strike="noStrike" cap="none" baseline="0">
                <a:solidFill>
                  <a:srgbClr val="7030A0"/>
                </a:solidFill>
                <a:latin typeface="Calibri"/>
                <a:ea typeface="Calibri"/>
                <a:cs typeface="Calibri"/>
                <a:sym typeface="Calibri"/>
              </a:rPr>
              <a:t>A </a:t>
            </a:r>
            <a:r>
              <a:rPr lang="en-US" sz="2200" b="0" i="0" u="none" strike="noStrike" cap="none" baseline="0">
                <a:solidFill>
                  <a:srgbClr val="7030A0"/>
                </a:solidFill>
                <a:latin typeface="Calibri"/>
                <a:ea typeface="Calibri"/>
                <a:cs typeface="Calibri"/>
                <a:sym typeface="Calibri"/>
              </a:rPr>
              <a:t>- analyze quotation (commentary)</a:t>
            </a:r>
          </a:p>
          <a:p>
            <a:pPr marL="0" marR="0" lvl="0" indent="0" algn="l" rtl="0">
              <a:lnSpc>
                <a:spcPct val="80000"/>
              </a:lnSpc>
              <a:spcBef>
                <a:spcPts val="440"/>
              </a:spcBef>
              <a:buClr>
                <a:schemeClr val="dk1"/>
              </a:buClr>
              <a:buSzPct val="25000"/>
              <a:buFont typeface="Calibri"/>
              <a:buNone/>
            </a:pPr>
            <a:r>
              <a:rPr lang="en-US" sz="2200" b="1" i="0" u="none" strike="noStrike" cap="none" baseline="0">
                <a:solidFill>
                  <a:schemeClr val="dk1"/>
                </a:solidFill>
                <a:latin typeface="Calibri"/>
                <a:ea typeface="Calibri"/>
                <a:cs typeface="Calibri"/>
                <a:sym typeface="Calibri"/>
              </a:rPr>
              <a:t>C</a:t>
            </a:r>
            <a:r>
              <a:rPr lang="en-US" sz="2200" b="0" i="0" u="none" strike="noStrike" cap="none" baseline="0">
                <a:solidFill>
                  <a:schemeClr val="dk1"/>
                </a:solidFill>
                <a:latin typeface="Calibri"/>
                <a:ea typeface="Calibri"/>
                <a:cs typeface="Calibri"/>
                <a:sym typeface="Calibri"/>
              </a:rPr>
              <a:t>-  Clincher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Body Paragraph</a:t>
            </a:r>
          </a:p>
        </p:txBody>
      </p:sp>
      <p:sp>
        <p:nvSpPr>
          <p:cNvPr id="104" name="Shape 104"/>
          <p:cNvSpPr txBox="1">
            <a:spLocks noGrp="1"/>
          </p:cNvSpPr>
          <p:nvPr>
            <p:ph type="body" idx="1"/>
          </p:nvPr>
        </p:nvSpPr>
        <p:spPr>
          <a:xfrm>
            <a:off x="781050" y="1138325"/>
            <a:ext cx="8439300" cy="56388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7030A0"/>
                </a:solidFill>
                <a:latin typeface="Calibri"/>
                <a:ea typeface="Calibri"/>
                <a:cs typeface="Calibri"/>
                <a:sym typeface="Calibri"/>
              </a:rPr>
              <a:t>One person who teaches Scout the real meaning of </a:t>
            </a:r>
            <a:r>
              <a:rPr lang="en-US" sz="2100" b="1" i="0" u="sng" strike="noStrike" cap="none" baseline="0">
                <a:solidFill>
                  <a:srgbClr val="7030A0"/>
                </a:solidFill>
                <a:latin typeface="Calibri"/>
                <a:ea typeface="Calibri"/>
                <a:cs typeface="Calibri"/>
                <a:sym typeface="Calibri"/>
              </a:rPr>
              <a:t>courage</a:t>
            </a:r>
            <a:r>
              <a:rPr lang="en-US" sz="2100" b="0" i="0" u="none" strike="noStrike" cap="none" baseline="0">
                <a:solidFill>
                  <a:srgbClr val="7030A0"/>
                </a:solidFill>
                <a:latin typeface="Calibri"/>
                <a:ea typeface="Calibri"/>
                <a:cs typeface="Calibri"/>
                <a:sym typeface="Calibri"/>
              </a:rPr>
              <a:t> is Atticus.  </a:t>
            </a:r>
          </a:p>
          <a:p>
            <a:pPr marL="342900" marR="0" lvl="0" indent="-342900" algn="l" rtl="0">
              <a:lnSpc>
                <a:spcPct val="80000"/>
              </a:lnSpc>
              <a:spcBef>
                <a:spcPts val="40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FF0000"/>
                </a:solidFill>
                <a:latin typeface="Calibri"/>
                <a:ea typeface="Calibri"/>
                <a:cs typeface="Calibri"/>
                <a:sym typeface="Calibri"/>
              </a:rPr>
              <a:t>Atticus is a good father who always tries to set the right example for his children.  His first lesson in </a:t>
            </a:r>
            <a:r>
              <a:rPr lang="en-US" sz="2100" b="1" i="0" u="sng" strike="noStrike" cap="none" baseline="0">
                <a:solidFill>
                  <a:srgbClr val="FF0000"/>
                </a:solidFill>
                <a:latin typeface="Calibri"/>
                <a:ea typeface="Calibri"/>
                <a:cs typeface="Calibri"/>
                <a:sym typeface="Calibri"/>
              </a:rPr>
              <a:t>courage</a:t>
            </a:r>
            <a:r>
              <a:rPr lang="en-US" sz="2100" b="0" i="0" u="none" strike="noStrike" cap="none" baseline="0">
                <a:solidFill>
                  <a:srgbClr val="FF0000"/>
                </a:solidFill>
                <a:latin typeface="Calibri"/>
                <a:ea typeface="Calibri"/>
                <a:cs typeface="Calibri"/>
                <a:sym typeface="Calibri"/>
              </a:rPr>
              <a:t> comes when Scout continually gets in fights at school.  He tries to teach her courage does not mean beating someone up. </a:t>
            </a:r>
          </a:p>
          <a:p>
            <a:pPr marL="342900" marR="0" lvl="0" indent="-342900" algn="l" rtl="0">
              <a:lnSpc>
                <a:spcPct val="80000"/>
              </a:lnSpc>
              <a:spcBef>
                <a:spcPts val="40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00B050"/>
                </a:solidFill>
                <a:latin typeface="Calibri"/>
                <a:ea typeface="Calibri"/>
                <a:cs typeface="Calibri"/>
                <a:sym typeface="Calibri"/>
              </a:rPr>
              <a:t>He tells Scout, “No matter what anybody says to you, don’t you let ‘em get your goat.  Try fighting with your head for a change…” (Lee 76). </a:t>
            </a:r>
          </a:p>
          <a:p>
            <a:pPr marL="342900" marR="0" lvl="0" indent="-342900" algn="l" rtl="0">
              <a:lnSpc>
                <a:spcPct val="80000"/>
              </a:lnSpc>
              <a:spcBef>
                <a:spcPts val="40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00B0F0"/>
                </a:solidFill>
                <a:latin typeface="Calibri"/>
                <a:ea typeface="Calibri"/>
                <a:cs typeface="Calibri"/>
                <a:sym typeface="Calibri"/>
              </a:rPr>
              <a:t>This lesson shows Scout that real </a:t>
            </a:r>
            <a:r>
              <a:rPr lang="en-US" sz="2100" b="1" i="0" u="sng" strike="noStrike" cap="none" baseline="0">
                <a:solidFill>
                  <a:srgbClr val="00B0F0"/>
                </a:solidFill>
                <a:latin typeface="Calibri"/>
                <a:ea typeface="Calibri"/>
                <a:cs typeface="Calibri"/>
                <a:sym typeface="Calibri"/>
              </a:rPr>
              <a:t>courage</a:t>
            </a:r>
            <a:r>
              <a:rPr lang="en-US" sz="2100" b="0" i="0" u="none" strike="noStrike" cap="none" baseline="0">
                <a:solidFill>
                  <a:srgbClr val="00B0F0"/>
                </a:solidFill>
                <a:latin typeface="Calibri"/>
                <a:ea typeface="Calibri"/>
                <a:cs typeface="Calibri"/>
                <a:sym typeface="Calibri"/>
              </a:rPr>
              <a:t> comes from within her self.  It means to take the higher road even if it is the most difficult route.  </a:t>
            </a:r>
          </a:p>
          <a:p>
            <a:pPr marL="342900" marR="0" lvl="0" indent="-342900" algn="l" rtl="0">
              <a:lnSpc>
                <a:spcPct val="80000"/>
              </a:lnSpc>
              <a:spcBef>
                <a:spcPts val="40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E36C09"/>
                </a:solidFill>
                <a:latin typeface="Calibri"/>
                <a:ea typeface="Calibri"/>
                <a:cs typeface="Calibri"/>
                <a:sym typeface="Calibri"/>
              </a:rPr>
              <a:t>Furthermore</a:t>
            </a: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FF0000"/>
                </a:solidFill>
                <a:latin typeface="Calibri"/>
                <a:ea typeface="Calibri"/>
                <a:cs typeface="Calibri"/>
                <a:sym typeface="Calibri"/>
              </a:rPr>
              <a:t>when Atticus is appointed the lawyer for Tom Robinson, he exhibits </a:t>
            </a:r>
            <a:r>
              <a:rPr lang="en-US" sz="2100" b="1" i="0" u="sng" strike="noStrike" cap="none" baseline="0">
                <a:solidFill>
                  <a:srgbClr val="FF0000"/>
                </a:solidFill>
                <a:latin typeface="Calibri"/>
                <a:ea typeface="Calibri"/>
                <a:cs typeface="Calibri"/>
                <a:sym typeface="Calibri"/>
              </a:rPr>
              <a:t>courage</a:t>
            </a:r>
            <a:r>
              <a:rPr lang="en-US" sz="2100" b="0" i="0" u="none" strike="noStrike" cap="none" baseline="0">
                <a:solidFill>
                  <a:srgbClr val="FF0000"/>
                </a:solidFill>
                <a:latin typeface="Calibri"/>
                <a:ea typeface="Calibri"/>
                <a:cs typeface="Calibri"/>
                <a:sym typeface="Calibri"/>
              </a:rPr>
              <a:t>.  He knows defending Tom will be difficult to do, because Tom is a black man accused of raping a white woman.  The racist views of the town will be difficult to change.  </a:t>
            </a:r>
          </a:p>
          <a:p>
            <a:pPr marL="342900" marR="0" lvl="0" indent="-342900" algn="l" rtl="0">
              <a:lnSpc>
                <a:spcPct val="80000"/>
              </a:lnSpc>
              <a:spcBef>
                <a:spcPts val="40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00B050"/>
                </a:solidFill>
                <a:latin typeface="Calibri"/>
                <a:ea typeface="Calibri"/>
                <a:cs typeface="Calibri"/>
                <a:sym typeface="Calibri"/>
              </a:rPr>
              <a:t>He says, “Simply because we were licked a hundred years before we started is no reason for us not to try to win” (Lee 76).  </a:t>
            </a:r>
          </a:p>
          <a:p>
            <a:pPr marL="342900" marR="0" lvl="0" indent="-342900" algn="l" rtl="0">
              <a:lnSpc>
                <a:spcPct val="80000"/>
              </a:lnSpc>
              <a:spcBef>
                <a:spcPts val="400"/>
              </a:spcBef>
              <a:buClr>
                <a:schemeClr val="dk1"/>
              </a:buClr>
              <a:buSzPct val="25000"/>
              <a:buFont typeface="Calibri"/>
              <a:buNone/>
            </a:pPr>
            <a:r>
              <a:rPr lang="en-US" sz="2100" b="0" i="0" u="none" strike="noStrike" cap="none" baseline="0">
                <a:solidFill>
                  <a:schemeClr val="dk1"/>
                </a:solidFill>
                <a:latin typeface="Calibri"/>
                <a:ea typeface="Calibri"/>
                <a:cs typeface="Calibri"/>
                <a:sym typeface="Calibri"/>
              </a:rPr>
              <a:t>	</a:t>
            </a:r>
            <a:r>
              <a:rPr lang="en-US" sz="2100" b="0" i="0" u="none" strike="noStrike" cap="none" baseline="0">
                <a:solidFill>
                  <a:srgbClr val="00B0F0"/>
                </a:solidFill>
                <a:latin typeface="Calibri"/>
                <a:ea typeface="Calibri"/>
                <a:cs typeface="Calibri"/>
                <a:sym typeface="Calibri"/>
              </a:rPr>
              <a:t>Again, Atticus is willing to take the difficult path to do what is right.  He exhibits his </a:t>
            </a:r>
            <a:r>
              <a:rPr lang="en-US" sz="2100" b="1" i="0" u="sng" strike="noStrike" cap="none" baseline="0">
                <a:solidFill>
                  <a:srgbClr val="00B0F0"/>
                </a:solidFill>
                <a:latin typeface="Calibri"/>
                <a:ea typeface="Calibri"/>
                <a:cs typeface="Calibri"/>
                <a:sym typeface="Calibri"/>
              </a:rPr>
              <a:t>courage</a:t>
            </a:r>
            <a:r>
              <a:rPr lang="en-US" sz="2100" b="0" i="0" u="none" strike="noStrike" cap="none" baseline="0">
                <a:solidFill>
                  <a:srgbClr val="00B0F0"/>
                </a:solidFill>
                <a:latin typeface="Calibri"/>
                <a:ea typeface="Calibri"/>
                <a:cs typeface="Calibri"/>
                <a:sym typeface="Calibri"/>
              </a:rPr>
              <a:t> by defending Tom to the best of his ability, showing that all people should be treated equally.  </a:t>
            </a:r>
          </a:p>
        </p:txBody>
      </p:sp>
      <p:sp>
        <p:nvSpPr>
          <p:cNvPr id="105" name="Shape 105"/>
          <p:cNvSpPr txBox="1"/>
          <p:nvPr/>
        </p:nvSpPr>
        <p:spPr>
          <a:xfrm>
            <a:off x="0" y="1213495"/>
            <a:ext cx="13715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7030A0"/>
                </a:solidFill>
                <a:latin typeface="Calibri"/>
                <a:ea typeface="Calibri"/>
                <a:cs typeface="Calibri"/>
                <a:sym typeface="Calibri"/>
              </a:rPr>
              <a:t>T</a:t>
            </a:r>
            <a:r>
              <a:rPr lang="en-US" sz="1600" b="0" i="0" u="none" strike="noStrike" cap="none" baseline="0">
                <a:solidFill>
                  <a:srgbClr val="7030A0"/>
                </a:solidFill>
                <a:latin typeface="Calibri"/>
                <a:ea typeface="Calibri"/>
                <a:cs typeface="Calibri"/>
                <a:sym typeface="Calibri"/>
              </a:rPr>
              <a:t>opic Sent</a:t>
            </a:r>
          </a:p>
        </p:txBody>
      </p:sp>
      <p:sp>
        <p:nvSpPr>
          <p:cNvPr id="106" name="Shape 106"/>
          <p:cNvSpPr txBox="1"/>
          <p:nvPr/>
        </p:nvSpPr>
        <p:spPr>
          <a:xfrm>
            <a:off x="0" y="1623850"/>
            <a:ext cx="1371599" cy="800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FF0000"/>
                </a:solidFill>
                <a:latin typeface="Calibri"/>
                <a:ea typeface="Calibri"/>
                <a:cs typeface="Calibri"/>
                <a:sym typeface="Calibri"/>
              </a:rPr>
              <a:t>I</a:t>
            </a:r>
            <a:r>
              <a:rPr lang="en-US" sz="1600" b="0" i="0" u="none" strike="noStrike" cap="none" baseline="0">
                <a:solidFill>
                  <a:srgbClr val="FF0000"/>
                </a:solidFill>
                <a:latin typeface="Calibri"/>
                <a:ea typeface="Calibri"/>
                <a:cs typeface="Calibri"/>
                <a:sym typeface="Calibri"/>
              </a:rPr>
              <a:t>ntroduce Quote #1</a:t>
            </a:r>
          </a:p>
        </p:txBody>
      </p:sp>
      <p:sp>
        <p:nvSpPr>
          <p:cNvPr id="107" name="Shape 107"/>
          <p:cNvSpPr txBox="1"/>
          <p:nvPr/>
        </p:nvSpPr>
        <p:spPr>
          <a:xfrm>
            <a:off x="38100" y="2563768"/>
            <a:ext cx="1295400" cy="7385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00B050"/>
                </a:solidFill>
                <a:latin typeface="Calibri"/>
                <a:ea typeface="Calibri"/>
                <a:cs typeface="Calibri"/>
                <a:sym typeface="Calibri"/>
              </a:rPr>
              <a:t>Integrated </a:t>
            </a:r>
            <a:r>
              <a:rPr lang="en-US" sz="1600" b="1" i="0" u="none" strike="noStrike" cap="none" baseline="0">
                <a:solidFill>
                  <a:srgbClr val="00B050"/>
                </a:solidFill>
                <a:latin typeface="Calibri"/>
                <a:ea typeface="Calibri"/>
                <a:cs typeface="Calibri"/>
                <a:sym typeface="Calibri"/>
              </a:rPr>
              <a:t>Q</a:t>
            </a:r>
            <a:r>
              <a:rPr lang="en-US" sz="1600" b="0" i="0" u="none" strike="noStrike" cap="none" baseline="0">
                <a:solidFill>
                  <a:srgbClr val="00B050"/>
                </a:solidFill>
                <a:latin typeface="Calibri"/>
                <a:ea typeface="Calibri"/>
                <a:cs typeface="Calibri"/>
                <a:sym typeface="Calibri"/>
              </a:rPr>
              <a:t>uote</a:t>
            </a:r>
          </a:p>
        </p:txBody>
      </p:sp>
      <p:sp>
        <p:nvSpPr>
          <p:cNvPr id="108" name="Shape 108"/>
          <p:cNvSpPr txBox="1"/>
          <p:nvPr/>
        </p:nvSpPr>
        <p:spPr>
          <a:xfrm>
            <a:off x="38100" y="3276600"/>
            <a:ext cx="16001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00B0F0"/>
                </a:solidFill>
                <a:latin typeface="Calibri"/>
                <a:ea typeface="Calibri"/>
                <a:cs typeface="Calibri"/>
                <a:sym typeface="Calibri"/>
              </a:rPr>
              <a:t>A</a:t>
            </a:r>
            <a:r>
              <a:rPr lang="en-US" sz="1600" b="0" i="0" u="none" strike="noStrike" cap="none" baseline="0">
                <a:solidFill>
                  <a:srgbClr val="00B0F0"/>
                </a:solidFill>
                <a:latin typeface="Calibri"/>
                <a:ea typeface="Calibri"/>
                <a:cs typeface="Calibri"/>
                <a:sym typeface="Calibri"/>
              </a:rPr>
              <a:t>nalyze</a:t>
            </a:r>
          </a:p>
          <a:p>
            <a:pPr marL="0" marR="0" lvl="0" indent="0" algn="l" rtl="0">
              <a:spcBef>
                <a:spcPts val="0"/>
              </a:spcBef>
              <a:buSzPct val="25000"/>
              <a:buNone/>
            </a:pPr>
            <a:r>
              <a:rPr lang="en-US" sz="1600" b="0" i="0" u="none" strike="noStrike" cap="none" baseline="0">
                <a:solidFill>
                  <a:srgbClr val="00B0F0"/>
                </a:solidFill>
                <a:latin typeface="Calibri"/>
                <a:ea typeface="Calibri"/>
                <a:cs typeface="Calibri"/>
                <a:sym typeface="Calibri"/>
              </a:rPr>
              <a:t>Quote</a:t>
            </a:r>
          </a:p>
        </p:txBody>
      </p:sp>
      <p:sp>
        <p:nvSpPr>
          <p:cNvPr id="109" name="Shape 109"/>
          <p:cNvSpPr txBox="1"/>
          <p:nvPr/>
        </p:nvSpPr>
        <p:spPr>
          <a:xfrm>
            <a:off x="7619" y="3913942"/>
            <a:ext cx="1219199"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E36C09"/>
                </a:solidFill>
                <a:latin typeface="Calibri"/>
                <a:ea typeface="Calibri"/>
                <a:cs typeface="Calibri"/>
                <a:sym typeface="Calibri"/>
              </a:rPr>
              <a:t>T</a:t>
            </a:r>
            <a:r>
              <a:rPr lang="en-US" sz="1600" b="0" i="0" u="none" strike="noStrike" cap="none" baseline="0">
                <a:solidFill>
                  <a:srgbClr val="E36C09"/>
                </a:solidFill>
                <a:latin typeface="Calibri"/>
                <a:ea typeface="Calibri"/>
                <a:cs typeface="Calibri"/>
                <a:sym typeface="Calibri"/>
              </a:rPr>
              <a:t>ransition</a:t>
            </a:r>
          </a:p>
        </p:txBody>
      </p:sp>
      <p:sp>
        <p:nvSpPr>
          <p:cNvPr id="110" name="Shape 110"/>
          <p:cNvSpPr txBox="1"/>
          <p:nvPr/>
        </p:nvSpPr>
        <p:spPr>
          <a:xfrm>
            <a:off x="0" y="4191000"/>
            <a:ext cx="13715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FF0000"/>
                </a:solidFill>
                <a:latin typeface="Calibri"/>
                <a:ea typeface="Calibri"/>
                <a:cs typeface="Calibri"/>
                <a:sym typeface="Calibri"/>
              </a:rPr>
              <a:t>I</a:t>
            </a:r>
            <a:r>
              <a:rPr lang="en-US" sz="1600" b="0" i="0" u="none" strike="noStrike" cap="none" baseline="0">
                <a:solidFill>
                  <a:srgbClr val="FF0000"/>
                </a:solidFill>
                <a:latin typeface="Calibri"/>
                <a:ea typeface="Calibri"/>
                <a:cs typeface="Calibri"/>
                <a:sym typeface="Calibri"/>
              </a:rPr>
              <a:t>ntroduce Quote #2</a:t>
            </a:r>
          </a:p>
        </p:txBody>
      </p:sp>
      <p:sp>
        <p:nvSpPr>
          <p:cNvPr id="111" name="Shape 111"/>
          <p:cNvSpPr txBox="1"/>
          <p:nvPr/>
        </p:nvSpPr>
        <p:spPr>
          <a:xfrm>
            <a:off x="38100" y="5105410"/>
            <a:ext cx="1447800" cy="7385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00B050"/>
                </a:solidFill>
                <a:latin typeface="Calibri"/>
                <a:ea typeface="Calibri"/>
                <a:cs typeface="Calibri"/>
                <a:sym typeface="Calibri"/>
              </a:rPr>
              <a:t>Integrated </a:t>
            </a:r>
            <a:r>
              <a:rPr lang="en-US" sz="1600" b="1" i="0" u="none" strike="noStrike" cap="none" baseline="0">
                <a:solidFill>
                  <a:srgbClr val="00B050"/>
                </a:solidFill>
                <a:latin typeface="Calibri"/>
                <a:ea typeface="Calibri"/>
                <a:cs typeface="Calibri"/>
                <a:sym typeface="Calibri"/>
              </a:rPr>
              <a:t>Q</a:t>
            </a:r>
            <a:r>
              <a:rPr lang="en-US" sz="1600" b="0" i="0" u="none" strike="noStrike" cap="none" baseline="0">
                <a:solidFill>
                  <a:srgbClr val="00B050"/>
                </a:solidFill>
                <a:latin typeface="Calibri"/>
                <a:ea typeface="Calibri"/>
                <a:cs typeface="Calibri"/>
                <a:sym typeface="Calibri"/>
              </a:rPr>
              <a:t>uote</a:t>
            </a:r>
          </a:p>
        </p:txBody>
      </p:sp>
      <p:sp>
        <p:nvSpPr>
          <p:cNvPr id="112" name="Shape 112"/>
          <p:cNvSpPr txBox="1"/>
          <p:nvPr/>
        </p:nvSpPr>
        <p:spPr>
          <a:xfrm>
            <a:off x="38100" y="5751748"/>
            <a:ext cx="1295400" cy="7385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00B0F0"/>
                </a:solidFill>
                <a:latin typeface="Calibri"/>
                <a:ea typeface="Calibri"/>
                <a:cs typeface="Calibri"/>
                <a:sym typeface="Calibri"/>
              </a:rPr>
              <a:t>A</a:t>
            </a:r>
            <a:r>
              <a:rPr lang="en-US" sz="1600" b="0" i="0" u="none" strike="noStrike" cap="none" baseline="0">
                <a:solidFill>
                  <a:srgbClr val="00B0F0"/>
                </a:solidFill>
                <a:latin typeface="Calibri"/>
                <a:ea typeface="Calibri"/>
                <a:cs typeface="Calibri"/>
                <a:sym typeface="Calibri"/>
              </a:rPr>
              <a:t>nalyze</a:t>
            </a:r>
          </a:p>
          <a:p>
            <a:pPr marL="0" marR="0" lvl="0" indent="0" algn="l" rtl="0">
              <a:spcBef>
                <a:spcPts val="0"/>
              </a:spcBef>
              <a:buSzPct val="25000"/>
              <a:buNone/>
            </a:pPr>
            <a:r>
              <a:rPr lang="en-US" sz="1600" b="0" i="0" u="none" strike="noStrike" cap="none" baseline="0">
                <a:solidFill>
                  <a:srgbClr val="00B0F0"/>
                </a:solidFill>
                <a:latin typeface="Calibri"/>
                <a:ea typeface="Calibri"/>
                <a:cs typeface="Calibri"/>
                <a:sym typeface="Calibri"/>
              </a:rPr>
              <a:t>Quote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animEffect transition="in" filter="fade">
                                      <p:cBhvr>
                                        <p:cTn id="7" dur="1000"/>
                                        <p:tgtEl>
                                          <p:spTgt spid="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1000"/>
                                        <p:tgtEl>
                                          <p:spTgt spid="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
                                            <p:txEl>
                                              <p:pRg st="2" end="2"/>
                                            </p:txEl>
                                          </p:spTgt>
                                        </p:tgtEl>
                                        <p:attrNameLst>
                                          <p:attrName>style.visibility</p:attrName>
                                        </p:attrNameLst>
                                      </p:cBhvr>
                                      <p:to>
                                        <p:strVal val="visible"/>
                                      </p:to>
                                    </p:set>
                                    <p:animEffect transition="in" filter="fade">
                                      <p:cBhvr>
                                        <p:cTn id="17" dur="1000"/>
                                        <p:tgtEl>
                                          <p:spTgt spid="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4">
                                            <p:txEl>
                                              <p:pRg st="3" end="3"/>
                                            </p:txEl>
                                          </p:spTgt>
                                        </p:tgtEl>
                                        <p:attrNameLst>
                                          <p:attrName>style.visibility</p:attrName>
                                        </p:attrNameLst>
                                      </p:cBhvr>
                                      <p:to>
                                        <p:strVal val="visible"/>
                                      </p:to>
                                    </p:set>
                                    <p:animEffect transition="in" filter="fade">
                                      <p:cBhvr>
                                        <p:cTn id="22" dur="1000"/>
                                        <p:tgtEl>
                                          <p:spTgt spid="1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4">
                                            <p:txEl>
                                              <p:pRg st="4" end="4"/>
                                            </p:txEl>
                                          </p:spTgt>
                                        </p:tgtEl>
                                        <p:attrNameLst>
                                          <p:attrName>style.visibility</p:attrName>
                                        </p:attrNameLst>
                                      </p:cBhvr>
                                      <p:to>
                                        <p:strVal val="visible"/>
                                      </p:to>
                                    </p:set>
                                    <p:animEffect transition="in" filter="fade">
                                      <p:cBhvr>
                                        <p:cTn id="27" dur="1000"/>
                                        <p:tgtEl>
                                          <p:spTgt spid="10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4">
                                            <p:txEl>
                                              <p:pRg st="5" end="5"/>
                                            </p:txEl>
                                          </p:spTgt>
                                        </p:tgtEl>
                                        <p:attrNameLst>
                                          <p:attrName>style.visibility</p:attrName>
                                        </p:attrNameLst>
                                      </p:cBhvr>
                                      <p:to>
                                        <p:strVal val="visible"/>
                                      </p:to>
                                    </p:set>
                                    <p:animEffect transition="in" filter="fade">
                                      <p:cBhvr>
                                        <p:cTn id="32" dur="1000"/>
                                        <p:tgtEl>
                                          <p:spTgt spid="10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4">
                                            <p:txEl>
                                              <p:pRg st="6" end="6"/>
                                            </p:txEl>
                                          </p:spTgt>
                                        </p:tgtEl>
                                        <p:attrNameLst>
                                          <p:attrName>style.visibility</p:attrName>
                                        </p:attrNameLst>
                                      </p:cBhvr>
                                      <p:to>
                                        <p:strVal val="visible"/>
                                      </p:to>
                                    </p:set>
                                    <p:animEffect transition="in" filter="fade">
                                      <p:cBhvr>
                                        <p:cTn id="37" dur="1000"/>
                                        <p:tgtEl>
                                          <p:spTgt spid="1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Body Paragraph Con’t</a:t>
            </a:r>
          </a:p>
        </p:txBody>
      </p:sp>
      <p:sp>
        <p:nvSpPr>
          <p:cNvPr id="118" name="Shape 118"/>
          <p:cNvSpPr txBox="1">
            <a:spLocks noGrp="1"/>
          </p:cNvSpPr>
          <p:nvPr>
            <p:ph type="body" idx="1"/>
          </p:nvPr>
        </p:nvSpPr>
        <p:spPr>
          <a:xfrm>
            <a:off x="1676400" y="1600200"/>
            <a:ext cx="70104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25000"/>
              <a:buFont typeface="Calibri"/>
              <a:buNone/>
            </a:pPr>
            <a:r>
              <a:rPr lang="en-US" sz="2250" b="0" i="0" u="none" strike="noStrike" cap="none" baseline="0">
                <a:solidFill>
                  <a:schemeClr val="dk1"/>
                </a:solidFill>
                <a:latin typeface="Calibri"/>
                <a:ea typeface="Calibri"/>
                <a:cs typeface="Calibri"/>
                <a:sym typeface="Calibri"/>
              </a:rPr>
              <a:t>	</a:t>
            </a:r>
            <a:r>
              <a:rPr lang="en-US" sz="2250" b="0" i="0" u="none" strike="noStrike" cap="none" baseline="0">
                <a:solidFill>
                  <a:srgbClr val="E36C09"/>
                </a:solidFill>
                <a:latin typeface="Calibri"/>
                <a:ea typeface="Calibri"/>
                <a:cs typeface="Calibri"/>
                <a:sym typeface="Calibri"/>
              </a:rPr>
              <a:t>Finally</a:t>
            </a:r>
            <a:r>
              <a:rPr lang="en-US" sz="2250" b="0" i="0" u="none" strike="noStrike" cap="none" baseline="0">
                <a:solidFill>
                  <a:schemeClr val="dk1"/>
                </a:solidFill>
                <a:latin typeface="Calibri"/>
                <a:ea typeface="Calibri"/>
                <a:cs typeface="Calibri"/>
                <a:sym typeface="Calibri"/>
              </a:rPr>
              <a:t>, </a:t>
            </a:r>
            <a:r>
              <a:rPr lang="en-US" sz="2250" b="0" i="0" u="none" strike="noStrike" cap="none" baseline="0">
                <a:solidFill>
                  <a:srgbClr val="FF0000"/>
                </a:solidFill>
                <a:latin typeface="Calibri"/>
                <a:ea typeface="Calibri"/>
                <a:cs typeface="Calibri"/>
                <a:sym typeface="Calibri"/>
              </a:rPr>
              <a:t>Atticus is a living example of </a:t>
            </a:r>
            <a:r>
              <a:rPr lang="en-US" sz="2250" b="1" i="0" u="sng" strike="noStrike" cap="none" baseline="0">
                <a:solidFill>
                  <a:srgbClr val="FF0000"/>
                </a:solidFill>
                <a:latin typeface="Calibri"/>
                <a:ea typeface="Calibri"/>
                <a:cs typeface="Calibri"/>
                <a:sym typeface="Calibri"/>
              </a:rPr>
              <a:t>courage</a:t>
            </a:r>
            <a:r>
              <a:rPr lang="en-US" sz="2250" b="0" i="0" u="none" strike="noStrike" cap="none" baseline="0">
                <a:solidFill>
                  <a:srgbClr val="FF0000"/>
                </a:solidFill>
                <a:latin typeface="Calibri"/>
                <a:ea typeface="Calibri"/>
                <a:cs typeface="Calibri"/>
                <a:sym typeface="Calibri"/>
              </a:rPr>
              <a:t> not only through his work in the Tom Robinson trial but for his reaction to Bob Ewell’s threats.  </a:t>
            </a:r>
          </a:p>
          <a:p>
            <a:pPr marL="342900" marR="0" lvl="0" indent="-342900" algn="l" rtl="0">
              <a:lnSpc>
                <a:spcPct val="80000"/>
              </a:lnSpc>
              <a:spcBef>
                <a:spcPts val="450"/>
              </a:spcBef>
              <a:buClr>
                <a:schemeClr val="dk1"/>
              </a:buClr>
              <a:buSzPct val="25000"/>
              <a:buFont typeface="Calibri"/>
              <a:buNone/>
            </a:pPr>
            <a:r>
              <a:rPr lang="en-US" sz="2250" b="0" i="0" u="none" strike="noStrike" cap="none" baseline="0">
                <a:solidFill>
                  <a:schemeClr val="dk1"/>
                </a:solidFill>
                <a:latin typeface="Calibri"/>
                <a:ea typeface="Calibri"/>
                <a:cs typeface="Calibri"/>
                <a:sym typeface="Calibri"/>
              </a:rPr>
              <a:t>	</a:t>
            </a:r>
            <a:r>
              <a:rPr lang="en-US" sz="2250" b="0" i="0" u="none" strike="noStrike" cap="none" baseline="0">
                <a:solidFill>
                  <a:srgbClr val="00B050"/>
                </a:solidFill>
                <a:latin typeface="Calibri"/>
                <a:ea typeface="Calibri"/>
                <a:cs typeface="Calibri"/>
                <a:sym typeface="Calibri"/>
              </a:rPr>
              <a:t>When Mr. Ewell accosts Atticus in the street and spits in his face, Atticus simply responds, “I wish Bob Ewell wouldn’t chew tobacco” (Lee 217).  </a:t>
            </a:r>
          </a:p>
          <a:p>
            <a:pPr marL="342900" marR="0" lvl="0" indent="-342900" algn="l" rtl="0">
              <a:lnSpc>
                <a:spcPct val="80000"/>
              </a:lnSpc>
              <a:spcBef>
                <a:spcPts val="450"/>
              </a:spcBef>
              <a:buClr>
                <a:schemeClr val="dk1"/>
              </a:buClr>
              <a:buSzPct val="25000"/>
              <a:buFont typeface="Calibri"/>
              <a:buNone/>
            </a:pPr>
            <a:r>
              <a:rPr lang="en-US" sz="2250" b="0" i="0" u="none" strike="noStrike" cap="none" baseline="0">
                <a:solidFill>
                  <a:schemeClr val="dk1"/>
                </a:solidFill>
                <a:latin typeface="Calibri"/>
                <a:ea typeface="Calibri"/>
                <a:cs typeface="Calibri"/>
                <a:sym typeface="Calibri"/>
              </a:rPr>
              <a:t>	</a:t>
            </a:r>
            <a:r>
              <a:rPr lang="en-US" sz="2250" b="0" i="0" u="none" strike="noStrike" cap="none" baseline="0">
                <a:solidFill>
                  <a:srgbClr val="00B0F0"/>
                </a:solidFill>
                <a:latin typeface="Calibri"/>
                <a:ea typeface="Calibri"/>
                <a:cs typeface="Calibri"/>
                <a:sym typeface="Calibri"/>
              </a:rPr>
              <a:t>He again demonstrates to Scout that it is not proper to act in the same manner as Bob Ewell.  He does something much more </a:t>
            </a:r>
            <a:r>
              <a:rPr lang="en-US" sz="2250" b="1" i="0" u="sng" strike="noStrike" cap="none" baseline="0">
                <a:solidFill>
                  <a:srgbClr val="00B0F0"/>
                </a:solidFill>
                <a:latin typeface="Calibri"/>
                <a:ea typeface="Calibri"/>
                <a:cs typeface="Calibri"/>
                <a:sym typeface="Calibri"/>
              </a:rPr>
              <a:t>courageous</a:t>
            </a:r>
            <a:r>
              <a:rPr lang="en-US" sz="2250" b="0" i="0" u="none" strike="noStrike" cap="none" baseline="0">
                <a:solidFill>
                  <a:srgbClr val="00B0F0"/>
                </a:solidFill>
                <a:latin typeface="Calibri"/>
                <a:ea typeface="Calibri"/>
                <a:cs typeface="Calibri"/>
                <a:sym typeface="Calibri"/>
              </a:rPr>
              <a:t> by walking away from Bob’s threats.  </a:t>
            </a:r>
          </a:p>
          <a:p>
            <a:pPr marL="342900" marR="0" lvl="0" indent="-342900" algn="l" rtl="0">
              <a:lnSpc>
                <a:spcPct val="80000"/>
              </a:lnSpc>
              <a:spcBef>
                <a:spcPts val="450"/>
              </a:spcBef>
              <a:buClr>
                <a:schemeClr val="dk1"/>
              </a:buClr>
              <a:buSzPct val="25000"/>
              <a:buFont typeface="Calibri"/>
              <a:buNone/>
            </a:pPr>
            <a:r>
              <a:rPr lang="en-US" sz="2250" b="0" i="0" u="none" strike="noStrike" cap="none" baseline="0">
                <a:solidFill>
                  <a:schemeClr val="dk1"/>
                </a:solidFill>
                <a:latin typeface="Calibri"/>
                <a:ea typeface="Calibri"/>
                <a:cs typeface="Calibri"/>
                <a:sym typeface="Calibri"/>
              </a:rPr>
              <a:t>	</a:t>
            </a:r>
            <a:r>
              <a:rPr lang="en-US" sz="2250" b="0" i="0" u="none" strike="noStrike" cap="none" baseline="0">
                <a:solidFill>
                  <a:srgbClr val="7030A0"/>
                </a:solidFill>
                <a:latin typeface="Calibri"/>
                <a:ea typeface="Calibri"/>
                <a:cs typeface="Calibri"/>
                <a:sym typeface="Calibri"/>
              </a:rPr>
              <a:t>Through his understanding of which battles to fight and always doing the right thing no matter what it costs him, Atticus sets a great example of what it means to be </a:t>
            </a:r>
            <a:r>
              <a:rPr lang="en-US" sz="2250" b="1" i="0" u="sng" strike="noStrike" cap="none" baseline="0">
                <a:solidFill>
                  <a:srgbClr val="7030A0"/>
                </a:solidFill>
                <a:latin typeface="Calibri"/>
                <a:ea typeface="Calibri"/>
                <a:cs typeface="Calibri"/>
                <a:sym typeface="Calibri"/>
              </a:rPr>
              <a:t>courageous</a:t>
            </a:r>
            <a:r>
              <a:rPr lang="en-US" sz="2250" b="0" i="0" u="none" strike="noStrike" cap="none" baseline="0">
                <a:solidFill>
                  <a:srgbClr val="7030A0"/>
                </a:solidFill>
                <a:latin typeface="Calibri"/>
                <a:ea typeface="Calibri"/>
                <a:cs typeface="Calibri"/>
                <a:sym typeface="Calibri"/>
              </a:rPr>
              <a:t>.</a:t>
            </a:r>
          </a:p>
          <a:p>
            <a:pPr marL="342900" marR="0" lvl="0" indent="-342900" algn="l" rtl="0">
              <a:lnSpc>
                <a:spcPct val="80000"/>
              </a:lnSpc>
              <a:spcBef>
                <a:spcPts val="640"/>
              </a:spcBef>
              <a:buClr>
                <a:schemeClr val="dk1"/>
              </a:buClr>
              <a:buFont typeface="Calibri"/>
              <a:buNone/>
            </a:pPr>
            <a:endParaRPr sz="1250" b="0" i="0" u="none" strike="noStrike" cap="none" baseline="0">
              <a:solidFill>
                <a:schemeClr val="dk1"/>
              </a:solidFill>
              <a:latin typeface="Calibri"/>
              <a:ea typeface="Calibri"/>
              <a:cs typeface="Calibri"/>
              <a:sym typeface="Calibri"/>
            </a:endParaRPr>
          </a:p>
        </p:txBody>
      </p:sp>
      <p:sp>
        <p:nvSpPr>
          <p:cNvPr id="119" name="Shape 119"/>
          <p:cNvSpPr txBox="1"/>
          <p:nvPr/>
        </p:nvSpPr>
        <p:spPr>
          <a:xfrm>
            <a:off x="148590" y="1524000"/>
            <a:ext cx="1447800" cy="461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1" i="0" u="none" strike="noStrike" cap="none" baseline="0">
                <a:solidFill>
                  <a:srgbClr val="E36C09"/>
                </a:solidFill>
                <a:latin typeface="Calibri"/>
                <a:ea typeface="Calibri"/>
                <a:cs typeface="Calibri"/>
                <a:sym typeface="Calibri"/>
              </a:rPr>
              <a:t>T</a:t>
            </a:r>
            <a:r>
              <a:rPr lang="en-US" sz="1800" b="0" i="0" u="none" strike="noStrike" cap="none" baseline="0">
                <a:solidFill>
                  <a:srgbClr val="E36C09"/>
                </a:solidFill>
                <a:latin typeface="Calibri"/>
                <a:ea typeface="Calibri"/>
                <a:cs typeface="Calibri"/>
                <a:sym typeface="Calibri"/>
              </a:rPr>
              <a:t>ransition</a:t>
            </a:r>
          </a:p>
        </p:txBody>
      </p:sp>
      <p:sp>
        <p:nvSpPr>
          <p:cNvPr id="120" name="Shape 120"/>
          <p:cNvSpPr txBox="1"/>
          <p:nvPr/>
        </p:nvSpPr>
        <p:spPr>
          <a:xfrm>
            <a:off x="152400" y="1905000"/>
            <a:ext cx="16001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1" i="0" u="none" strike="noStrike" cap="none" baseline="0">
                <a:solidFill>
                  <a:srgbClr val="FF0000"/>
                </a:solidFill>
                <a:latin typeface="Calibri"/>
                <a:ea typeface="Calibri"/>
                <a:cs typeface="Calibri"/>
                <a:sym typeface="Calibri"/>
              </a:rPr>
              <a:t>I</a:t>
            </a:r>
            <a:r>
              <a:rPr lang="en-US" sz="1800" b="0" i="0" u="none" strike="noStrike" cap="none" baseline="0">
                <a:solidFill>
                  <a:srgbClr val="FF0000"/>
                </a:solidFill>
                <a:latin typeface="Calibri"/>
                <a:ea typeface="Calibri"/>
                <a:cs typeface="Calibri"/>
                <a:sym typeface="Calibri"/>
              </a:rPr>
              <a:t>ntroduce Quote #3</a:t>
            </a:r>
          </a:p>
        </p:txBody>
      </p:sp>
      <p:sp>
        <p:nvSpPr>
          <p:cNvPr id="121" name="Shape 121"/>
          <p:cNvSpPr txBox="1"/>
          <p:nvPr/>
        </p:nvSpPr>
        <p:spPr>
          <a:xfrm>
            <a:off x="152400" y="2667000"/>
            <a:ext cx="16763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rgbClr val="00B050"/>
                </a:solidFill>
                <a:latin typeface="Calibri"/>
                <a:ea typeface="Calibri"/>
                <a:cs typeface="Calibri"/>
                <a:sym typeface="Calibri"/>
              </a:rPr>
              <a:t>Integrated </a:t>
            </a:r>
            <a:r>
              <a:rPr lang="en-US" sz="2400" b="1" i="0" u="none" strike="noStrike" cap="none" baseline="0">
                <a:solidFill>
                  <a:srgbClr val="00B050"/>
                </a:solidFill>
                <a:latin typeface="Calibri"/>
                <a:ea typeface="Calibri"/>
                <a:cs typeface="Calibri"/>
                <a:sym typeface="Calibri"/>
              </a:rPr>
              <a:t>Q</a:t>
            </a:r>
            <a:r>
              <a:rPr lang="en-US" sz="1800" b="0" i="0" u="none" strike="noStrike" cap="none" baseline="0">
                <a:solidFill>
                  <a:srgbClr val="00B050"/>
                </a:solidFill>
                <a:latin typeface="Calibri"/>
                <a:ea typeface="Calibri"/>
                <a:cs typeface="Calibri"/>
                <a:sym typeface="Calibri"/>
              </a:rPr>
              <a:t>uote</a:t>
            </a:r>
          </a:p>
        </p:txBody>
      </p:sp>
      <p:sp>
        <p:nvSpPr>
          <p:cNvPr id="122" name="Shape 122"/>
          <p:cNvSpPr txBox="1"/>
          <p:nvPr/>
        </p:nvSpPr>
        <p:spPr>
          <a:xfrm>
            <a:off x="152400" y="3505200"/>
            <a:ext cx="16763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1" i="0" u="none" strike="noStrike" cap="none" baseline="0">
                <a:solidFill>
                  <a:srgbClr val="00B0F0"/>
                </a:solidFill>
                <a:latin typeface="Calibri"/>
                <a:ea typeface="Calibri"/>
                <a:cs typeface="Calibri"/>
                <a:sym typeface="Calibri"/>
              </a:rPr>
              <a:t>A</a:t>
            </a:r>
            <a:r>
              <a:rPr lang="en-US" sz="1800" b="0" i="0" u="none" strike="noStrike" cap="none" baseline="0">
                <a:solidFill>
                  <a:srgbClr val="00B0F0"/>
                </a:solidFill>
                <a:latin typeface="Calibri"/>
                <a:ea typeface="Calibri"/>
                <a:cs typeface="Calibri"/>
                <a:sym typeface="Calibri"/>
              </a:rPr>
              <a:t>nalyze</a:t>
            </a:r>
          </a:p>
          <a:p>
            <a:pPr marL="0" marR="0" lvl="0" indent="0" algn="l" rtl="0">
              <a:spcBef>
                <a:spcPts val="0"/>
              </a:spcBef>
              <a:buSzPct val="25000"/>
              <a:buNone/>
            </a:pPr>
            <a:r>
              <a:rPr lang="en-US" sz="1800" b="0" i="0" u="none" strike="noStrike" cap="none" baseline="0">
                <a:solidFill>
                  <a:srgbClr val="00B0F0"/>
                </a:solidFill>
                <a:latin typeface="Calibri"/>
                <a:ea typeface="Calibri"/>
                <a:cs typeface="Calibri"/>
                <a:sym typeface="Calibri"/>
              </a:rPr>
              <a:t>Quote</a:t>
            </a:r>
          </a:p>
        </p:txBody>
      </p:sp>
      <p:sp>
        <p:nvSpPr>
          <p:cNvPr id="123" name="Shape 123"/>
          <p:cNvSpPr txBox="1"/>
          <p:nvPr/>
        </p:nvSpPr>
        <p:spPr>
          <a:xfrm>
            <a:off x="152400" y="4648200"/>
            <a:ext cx="160019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rgbClr val="7030A0"/>
                </a:solidFill>
                <a:latin typeface="Calibri"/>
                <a:ea typeface="Calibri"/>
                <a:cs typeface="Calibri"/>
                <a:sym typeface="Calibri"/>
              </a:rPr>
              <a:t>Clincher</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Effect transition="in" filter="fade">
                                      <p:cBhvr>
                                        <p:cTn id="7" dur="1000"/>
                                        <p:tgtEl>
                                          <p:spTgt spid="1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8">
                                            <p:txEl>
                                              <p:pRg st="1" end="1"/>
                                            </p:txEl>
                                          </p:spTgt>
                                        </p:tgtEl>
                                        <p:attrNameLst>
                                          <p:attrName>style.visibility</p:attrName>
                                        </p:attrNameLst>
                                      </p:cBhvr>
                                      <p:to>
                                        <p:strVal val="visible"/>
                                      </p:to>
                                    </p:set>
                                    <p:animEffect transition="in" filter="fade">
                                      <p:cBhvr>
                                        <p:cTn id="12" dur="1000"/>
                                        <p:tgtEl>
                                          <p:spTgt spid="1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8">
                                            <p:txEl>
                                              <p:pRg st="2" end="2"/>
                                            </p:txEl>
                                          </p:spTgt>
                                        </p:tgtEl>
                                        <p:attrNameLst>
                                          <p:attrName>style.visibility</p:attrName>
                                        </p:attrNameLst>
                                      </p:cBhvr>
                                      <p:to>
                                        <p:strVal val="visible"/>
                                      </p:to>
                                    </p:set>
                                    <p:animEffect transition="in" filter="fade">
                                      <p:cBhvr>
                                        <p:cTn id="17" dur="1000"/>
                                        <p:tgtEl>
                                          <p:spTgt spid="1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8">
                                            <p:txEl>
                                              <p:pRg st="3" end="3"/>
                                            </p:txEl>
                                          </p:spTgt>
                                        </p:tgtEl>
                                        <p:attrNameLst>
                                          <p:attrName>style.visibility</p:attrName>
                                        </p:attrNameLst>
                                      </p:cBhvr>
                                      <p:to>
                                        <p:strVal val="visible"/>
                                      </p:to>
                                    </p:set>
                                    <p:animEffect transition="in" filter="fade">
                                      <p:cBhvr>
                                        <p:cTn id="22" dur="1000"/>
                                        <p:tgtEl>
                                          <p:spTgt spid="1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8">
                                            <p:txEl>
                                              <p:pRg st="4" end="4"/>
                                            </p:txEl>
                                          </p:spTgt>
                                        </p:tgtEl>
                                        <p:attrNameLst>
                                          <p:attrName>style.visibility</p:attrName>
                                        </p:attrNameLst>
                                      </p:cBhvr>
                                      <p:to>
                                        <p:strVal val="visible"/>
                                      </p:to>
                                    </p:set>
                                    <p:animEffect transition="in" filter="fade">
                                      <p:cBhvr>
                                        <p:cTn id="27" dur="1000"/>
                                        <p:tgtEl>
                                          <p:spTgt spid="1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Conclusion </a:t>
            </a:r>
          </a:p>
        </p:txBody>
      </p:sp>
      <p:sp>
        <p:nvSpPr>
          <p:cNvPr id="129" name="Shape 129"/>
          <p:cNvSpPr txBox="1">
            <a:spLocks noGrp="1"/>
          </p:cNvSpPr>
          <p:nvPr>
            <p:ph type="body" idx="1"/>
          </p:nvPr>
        </p:nvSpPr>
        <p:spPr>
          <a:xfrm>
            <a:off x="902970" y="1524000"/>
            <a:ext cx="8229600" cy="50291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Calibri"/>
              <a:buNone/>
            </a:pPr>
            <a:r>
              <a:rPr lang="en-US" sz="1700" b="0" i="0" u="none" strike="noStrike" cap="none" baseline="0">
                <a:solidFill>
                  <a:schemeClr val="dk1"/>
                </a:solidFill>
                <a:latin typeface="Calibri"/>
                <a:ea typeface="Calibri"/>
                <a:cs typeface="Calibri"/>
                <a:sym typeface="Calibri"/>
              </a:rPr>
              <a:t>	</a:t>
            </a:r>
            <a:r>
              <a:rPr lang="en-US" sz="1800" b="0" i="0" u="none" strike="noStrike" cap="none" baseline="0">
                <a:solidFill>
                  <a:srgbClr val="FF0000"/>
                </a:solidFill>
                <a:latin typeface="Calibri"/>
                <a:ea typeface="Calibri"/>
                <a:cs typeface="Calibri"/>
                <a:sym typeface="Calibri"/>
              </a:rPr>
              <a:t>Because of the way they interacted with the world, Tom Robinson and Boo Radley can be considered mockingbirds.  </a:t>
            </a:r>
          </a:p>
          <a:p>
            <a:pPr marL="342900" marR="0" lvl="0" indent="-342900" algn="l" rtl="0">
              <a:spcBef>
                <a:spcPts val="36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	</a:t>
            </a:r>
            <a:r>
              <a:rPr lang="en-US" sz="1800" b="0" i="0" u="none" strike="noStrike" cap="none" baseline="0">
                <a:solidFill>
                  <a:srgbClr val="00B050"/>
                </a:solidFill>
                <a:latin typeface="Calibri"/>
                <a:ea typeface="Calibri"/>
                <a:cs typeface="Calibri"/>
                <a:sym typeface="Calibri"/>
              </a:rPr>
              <a:t>Through their kind deeds and innocent actions, Tom and Boo showed that they wanted to share their music with the world, just like a mockingbird.  In the end, the citizens of Maycomb treated both unfairly, shunning them from society and in one way or another killing them. For Boo, the town’s gossip and rumors unfairly target a man who merely wanted to keep to himself and keep his town safe. For Tom, the town’s racism literally leads to his death, although he had committed no crime.  </a:t>
            </a:r>
          </a:p>
          <a:p>
            <a:pPr marL="342900" marR="0" lvl="0" indent="-342900" algn="l" rtl="0">
              <a:spcBef>
                <a:spcPts val="36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	</a:t>
            </a:r>
            <a:r>
              <a:rPr lang="en-US" sz="1800" b="0" i="0" u="none" strike="noStrike" cap="none" baseline="0">
                <a:solidFill>
                  <a:srgbClr val="0070C0"/>
                </a:solidFill>
                <a:latin typeface="Calibri"/>
                <a:ea typeface="Calibri"/>
                <a:cs typeface="Calibri"/>
                <a:sym typeface="Calibri"/>
              </a:rPr>
              <a:t>Like the “senseless slaughter of songbirds,” these deaths were unwarranted (Lee 241).  Harper Lee intertwines the stories of these two characters in her novel </a:t>
            </a:r>
            <a:r>
              <a:rPr lang="en-US" sz="1800" b="0" i="1" u="none" strike="noStrike" cap="none" baseline="0">
                <a:solidFill>
                  <a:srgbClr val="0070C0"/>
                </a:solidFill>
                <a:latin typeface="Calibri"/>
                <a:ea typeface="Calibri"/>
                <a:cs typeface="Calibri"/>
                <a:sym typeface="Calibri"/>
              </a:rPr>
              <a:t>To Kill a Mockingbird</a:t>
            </a:r>
            <a:r>
              <a:rPr lang="en-US" sz="1800" b="0" i="0" u="none" strike="noStrike" cap="none" baseline="0">
                <a:solidFill>
                  <a:srgbClr val="0070C0"/>
                </a:solidFill>
                <a:latin typeface="Calibri"/>
                <a:ea typeface="Calibri"/>
                <a:cs typeface="Calibri"/>
                <a:sym typeface="Calibri"/>
              </a:rPr>
              <a:t> to expose the injustice and hypocrisy of adult society. Just as Scout develops empathy through more deeply understanding these two men, the reader empathizes with them, too.</a:t>
            </a:r>
            <a:r>
              <a:rPr lang="en-US" sz="1800" b="0" i="0" u="none" strike="noStrike" cap="none" baseline="0">
                <a:solidFill>
                  <a:schemeClr val="accent1"/>
                </a:solidFill>
                <a:latin typeface="Calibri"/>
                <a:ea typeface="Calibri"/>
                <a:cs typeface="Calibri"/>
                <a:sym typeface="Calibri"/>
              </a:rPr>
              <a:t> </a:t>
            </a:r>
          </a:p>
          <a:p>
            <a:pPr marL="342900" marR="0" lvl="0" indent="-342900" algn="l" rtl="0">
              <a:spcBef>
                <a:spcPts val="360"/>
              </a:spcBef>
              <a:buClr>
                <a:srgbClr val="7030A0"/>
              </a:buClr>
              <a:buSzPct val="25000"/>
              <a:buFont typeface="Calibri"/>
              <a:buNone/>
            </a:pPr>
            <a:r>
              <a:rPr lang="en-US" sz="1800" b="0" i="0" u="none" strike="noStrike" cap="none" baseline="0">
                <a:solidFill>
                  <a:srgbClr val="7030A0"/>
                </a:solidFill>
                <a:latin typeface="Calibri"/>
                <a:ea typeface="Calibri"/>
                <a:cs typeface="Calibri"/>
                <a:sym typeface="Calibri"/>
              </a:rPr>
              <a:t>	Some people fight intolerance with weapons and others with violence; Harper Lee fought intolerance by teaching true understanding and empathy - a most effective weapon.</a:t>
            </a:r>
          </a:p>
        </p:txBody>
      </p:sp>
      <p:sp>
        <p:nvSpPr>
          <p:cNvPr id="130" name="Shape 130"/>
          <p:cNvSpPr txBox="1"/>
          <p:nvPr/>
        </p:nvSpPr>
        <p:spPr>
          <a:xfrm>
            <a:off x="-15239" y="1447800"/>
            <a:ext cx="1295400"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FF0000"/>
                </a:solidFill>
                <a:latin typeface="Calibri"/>
                <a:ea typeface="Calibri"/>
                <a:cs typeface="Calibri"/>
                <a:sym typeface="Calibri"/>
              </a:rPr>
              <a:t>Restate Thesis</a:t>
            </a:r>
          </a:p>
        </p:txBody>
      </p:sp>
      <p:sp>
        <p:nvSpPr>
          <p:cNvPr id="131" name="Shape 131"/>
          <p:cNvSpPr txBox="1"/>
          <p:nvPr/>
        </p:nvSpPr>
        <p:spPr>
          <a:xfrm>
            <a:off x="0" y="2362200"/>
            <a:ext cx="1295400" cy="923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00B050"/>
                </a:solidFill>
                <a:latin typeface="Calibri"/>
                <a:ea typeface="Calibri"/>
                <a:cs typeface="Calibri"/>
                <a:sym typeface="Calibri"/>
              </a:rPr>
              <a:t>Summary of body paragraphs</a:t>
            </a:r>
          </a:p>
        </p:txBody>
      </p:sp>
      <p:sp>
        <p:nvSpPr>
          <p:cNvPr id="132" name="Shape 132"/>
          <p:cNvSpPr txBox="1"/>
          <p:nvPr/>
        </p:nvSpPr>
        <p:spPr>
          <a:xfrm>
            <a:off x="0" y="4114800"/>
            <a:ext cx="1295400"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0070C0"/>
                </a:solidFill>
                <a:latin typeface="Calibri"/>
                <a:ea typeface="Calibri"/>
                <a:cs typeface="Calibri"/>
                <a:sym typeface="Calibri"/>
              </a:rPr>
              <a:t>General summary</a:t>
            </a:r>
          </a:p>
        </p:txBody>
      </p:sp>
      <p:sp>
        <p:nvSpPr>
          <p:cNvPr id="133" name="Shape 133"/>
          <p:cNvSpPr txBox="1"/>
          <p:nvPr/>
        </p:nvSpPr>
        <p:spPr>
          <a:xfrm>
            <a:off x="11430" y="5257800"/>
            <a:ext cx="1295400" cy="147732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a:solidFill>
                  <a:srgbClr val="7030A0"/>
                </a:solidFill>
                <a:latin typeface="Calibri"/>
                <a:ea typeface="Calibri"/>
                <a:cs typeface="Calibri"/>
                <a:sym typeface="Calibri"/>
              </a:rPr>
              <a:t>Final closing statement- hook to intro</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10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1" end="1"/>
                                            </p:txEl>
                                          </p:spTgt>
                                        </p:tgtEl>
                                        <p:attrNameLst>
                                          <p:attrName>style.visibility</p:attrName>
                                        </p:attrNameLst>
                                      </p:cBhvr>
                                      <p:to>
                                        <p:strVal val="visible"/>
                                      </p:to>
                                    </p:set>
                                    <p:animEffect transition="in" filter="fade">
                                      <p:cBhvr>
                                        <p:cTn id="12" dur="1000"/>
                                        <p:tgtEl>
                                          <p:spTgt spid="1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2" end="2"/>
                                            </p:txEl>
                                          </p:spTgt>
                                        </p:tgtEl>
                                        <p:attrNameLst>
                                          <p:attrName>style.visibility</p:attrName>
                                        </p:attrNameLst>
                                      </p:cBhvr>
                                      <p:to>
                                        <p:strVal val="visible"/>
                                      </p:to>
                                    </p:set>
                                    <p:animEffect transition="in" filter="fade">
                                      <p:cBhvr>
                                        <p:cTn id="17" dur="1000"/>
                                        <p:tgtEl>
                                          <p:spTgt spid="1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
                                            <p:txEl>
                                              <p:pRg st="3" end="3"/>
                                            </p:txEl>
                                          </p:spTgt>
                                        </p:tgtEl>
                                        <p:attrNameLst>
                                          <p:attrName>style.visibility</p:attrName>
                                        </p:attrNameLst>
                                      </p:cBhvr>
                                      <p:to>
                                        <p:strVal val="visible"/>
                                      </p:to>
                                    </p:set>
                                    <p:animEffect transition="in" filter="fade">
                                      <p:cBhvr>
                                        <p:cTn id="22" dur="1000"/>
                                        <p:tgtEl>
                                          <p:spTgt spid="1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Office PowerPoint</Application>
  <PresentationFormat>On-screen Show (4:3)</PresentationFormat>
  <Paragraphs>65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To Kill A Mockingbird</vt:lpstr>
      <vt:lpstr>Introduction</vt:lpstr>
      <vt:lpstr>TIQA x 3 + C</vt:lpstr>
      <vt:lpstr>Body Paragraph</vt:lpstr>
      <vt:lpstr>Body Paragraph Con’t</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Phil Cerrasco</dc:creator>
  <cp:lastModifiedBy>pcerrasco</cp:lastModifiedBy>
  <cp:revision>1</cp:revision>
  <dcterms:modified xsi:type="dcterms:W3CDTF">2015-03-05T16:59:41Z</dcterms:modified>
</cp:coreProperties>
</file>