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84230A-67BB-434E-A796-F48B405B2843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ED8973-CA39-42AF-9799-98312D05B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Odyssey Paper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88336"/>
          </a:xfrm>
        </p:spPr>
        <p:txBody>
          <a:bodyPr/>
          <a:lstStyle/>
          <a:p>
            <a:r>
              <a:rPr lang="en-US" dirty="0" smtClean="0"/>
              <a:t>Where to find Evidence from the movie that we didn’t read in class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666999"/>
          <a:ext cx="8305800" cy="304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58"/>
                <a:gridCol w="1779815"/>
                <a:gridCol w="1631497"/>
                <a:gridCol w="1928130"/>
              </a:tblGrid>
              <a:tr h="726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Episode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Book #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Line #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Page #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Aeolus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Book X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1-148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165-169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Circe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Book X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149-635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169-182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Calypso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Book V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1-270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81-88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305800" cy="914400"/>
          </a:xfrm>
        </p:spPr>
        <p:txBody>
          <a:bodyPr/>
          <a:lstStyle/>
          <a:p>
            <a:r>
              <a:rPr lang="en-US" dirty="0" smtClean="0"/>
              <a:t>What goes into each paragraph?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Paragraph #1: Introduction</a:t>
            </a:r>
          </a:p>
          <a:p>
            <a:pPr lvl="1"/>
            <a:r>
              <a:rPr lang="en-US" sz="3200" dirty="0" smtClean="0"/>
              <a:t>Attention grabber</a:t>
            </a:r>
          </a:p>
          <a:p>
            <a:pPr lvl="1"/>
            <a:r>
              <a:rPr lang="en-US" sz="3200" dirty="0" smtClean="0"/>
              <a:t>Title of epic poem underlined or italicized</a:t>
            </a:r>
          </a:p>
          <a:p>
            <a:pPr lvl="1"/>
            <a:r>
              <a:rPr lang="en-US" sz="3200" dirty="0" smtClean="0"/>
              <a:t>Name of poet</a:t>
            </a:r>
          </a:p>
          <a:p>
            <a:pPr lvl="1"/>
            <a:r>
              <a:rPr lang="en-US" sz="3200" dirty="0" smtClean="0"/>
              <a:t>Thesis statement that makes an argument</a:t>
            </a:r>
          </a:p>
          <a:p>
            <a:pPr lvl="1"/>
            <a:r>
              <a:rPr lang="en-US" sz="3200" dirty="0" smtClean="0"/>
              <a:t>Statement of order that tells reader what is going in each paragraph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305800" cy="914400"/>
          </a:xfrm>
        </p:spPr>
        <p:txBody>
          <a:bodyPr/>
          <a:lstStyle/>
          <a:p>
            <a:r>
              <a:rPr lang="en-US" dirty="0" smtClean="0"/>
              <a:t>What goes into each paragraph?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77200" cy="4755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Paragraph #2 and #3: Body paragraphs</a:t>
            </a:r>
          </a:p>
          <a:p>
            <a:pPr lvl="1"/>
            <a:r>
              <a:rPr lang="en-US" sz="3200" dirty="0" smtClean="0"/>
              <a:t>Topic sentence that explains what the entire paragraph is about</a:t>
            </a:r>
          </a:p>
          <a:p>
            <a:pPr lvl="1"/>
            <a:r>
              <a:rPr lang="en-US" sz="3200" dirty="0" smtClean="0"/>
              <a:t>Evidence (direct quotation or paraphrase)</a:t>
            </a:r>
          </a:p>
          <a:p>
            <a:pPr lvl="1"/>
            <a:r>
              <a:rPr lang="en-US" sz="3200" dirty="0" smtClean="0"/>
              <a:t>Citation for evidence</a:t>
            </a:r>
          </a:p>
          <a:p>
            <a:pPr lvl="1"/>
            <a:r>
              <a:rPr lang="en-US" sz="3200" dirty="0" smtClean="0"/>
              <a:t>Analysis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Paragraph #4: Counterargument</a:t>
            </a:r>
          </a:p>
          <a:p>
            <a:pPr lvl="1"/>
            <a:r>
              <a:rPr lang="en-US" sz="3200" dirty="0" smtClean="0"/>
              <a:t>This paragraph starts by showing the “other side’s” argument</a:t>
            </a:r>
          </a:p>
          <a:p>
            <a:pPr lvl="1"/>
            <a:r>
              <a:rPr lang="en-US" sz="3200" dirty="0" smtClean="0"/>
              <a:t>Try presenting the other side by saying </a:t>
            </a:r>
          </a:p>
          <a:p>
            <a:pPr lvl="1">
              <a:buNone/>
            </a:pPr>
            <a:r>
              <a:rPr lang="en-US" sz="3200" dirty="0" smtClean="0"/>
              <a:t>				Some people say….</a:t>
            </a:r>
          </a:p>
          <a:p>
            <a:pPr lvl="1">
              <a:buNone/>
            </a:pPr>
            <a:r>
              <a:rPr lang="en-US" sz="3200" dirty="0" smtClean="0"/>
              <a:t>The key, then, is to CRUSH the other side’s argument</a:t>
            </a:r>
          </a:p>
          <a:p>
            <a:pPr lvl="1">
              <a:buNone/>
            </a:pPr>
            <a:r>
              <a:rPr lang="en-US" sz="3200" dirty="0" smtClean="0"/>
              <a:t>				They are wrong because…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dirty="0" smtClean="0"/>
              <a:t>What goes into each paragraph?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67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Paragraph #5: Conclusion</a:t>
            </a:r>
          </a:p>
          <a:p>
            <a:pPr lvl="1"/>
            <a:r>
              <a:rPr lang="en-US" sz="3200" dirty="0" smtClean="0"/>
              <a:t>Restate thesis statement</a:t>
            </a:r>
          </a:p>
          <a:p>
            <a:pPr lvl="1"/>
            <a:r>
              <a:rPr lang="en-US" sz="3200" dirty="0" smtClean="0"/>
              <a:t>Restate main points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305800" cy="914400"/>
          </a:xfrm>
        </p:spPr>
        <p:txBody>
          <a:bodyPr/>
          <a:lstStyle/>
          <a:p>
            <a:r>
              <a:rPr lang="en-US" dirty="0" smtClean="0"/>
              <a:t>What goes into each paragraph?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for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 smtClean="0"/>
              <a:t>For EACH piece of evidence, whether it is a direct quotation or a paraphrase, you MUST tell the reader where you received this information in the poem.</a:t>
            </a:r>
          </a:p>
          <a:p>
            <a:endParaRPr lang="en-US" dirty="0" smtClean="0"/>
          </a:p>
          <a:p>
            <a:r>
              <a:rPr lang="en-US" dirty="0" smtClean="0"/>
              <a:t>First, look at The Odyssey. At the top, there is a book number in roman numerals. </a:t>
            </a:r>
          </a:p>
          <a:p>
            <a:r>
              <a:rPr lang="en-US" dirty="0" smtClean="0"/>
              <a:t>Then, look in the margins to see the page numbers.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for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560"/>
            <a:ext cx="8229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For direct quotations:</a:t>
            </a:r>
          </a:p>
          <a:p>
            <a:pPr>
              <a:buNone/>
            </a:pPr>
            <a:r>
              <a:rPr lang="en-US" dirty="0" smtClean="0"/>
              <a:t>“direct quotation here” (IX, 425-430).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paraphrases:</a:t>
            </a:r>
          </a:p>
          <a:p>
            <a:pPr>
              <a:buNone/>
            </a:pPr>
            <a:r>
              <a:rPr lang="en-US" dirty="0" smtClean="0"/>
              <a:t>Write what happened in your own words (IX, 425-430). </a:t>
            </a:r>
          </a:p>
          <a:p>
            <a:endParaRPr lang="en-US" dirty="0" smtClean="0"/>
          </a:p>
          <a:p>
            <a:r>
              <a:rPr lang="en-US" dirty="0" smtClean="0"/>
              <a:t>IX=the book the evidence is found in</a:t>
            </a:r>
          </a:p>
          <a:p>
            <a:r>
              <a:rPr lang="en-US" dirty="0" smtClean="0"/>
              <a:t>425-430=the line numbers the evidence is found 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dirty="0" smtClean="0"/>
              <a:t>Where to find the Evidence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4"/>
                <a:gridCol w="1763486"/>
                <a:gridCol w="1616529"/>
                <a:gridCol w="1910441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Episode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Book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Lines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Pages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Lotus Eaters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14-112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145-148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Cyclops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Book 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112-617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148-161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Land of the Dead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Book XI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1-152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185-189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The Sirens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170-258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213-216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Scylla and Charybdis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259-355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216-219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The Cattle of the Sun God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Book 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397-580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220-225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the Evidence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2296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4"/>
                <a:gridCol w="1763486"/>
                <a:gridCol w="1616529"/>
                <a:gridCol w="1910441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Episode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Book #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Line #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Page #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Twenty years gone, and I am back again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XVI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181-367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294-299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Argus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XVII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375-422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319-321</a:t>
                      </a: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The Suitors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XVII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583-670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325-328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Penelope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XVIII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124-190; 353-362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338-340; 345</a:t>
                      </a: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The Challenge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XXI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446-508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403-405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Odysseus’ Revenge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1-134; 432-438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409-413; 421</a:t>
                      </a:r>
                    </a:p>
                  </a:txBody>
                  <a:tcPr marL="68580" marR="68580" marT="0" marB="0"/>
                </a:tc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Penelope’s Test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Book XXIII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170-270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434-437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392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The Odyssey Paper</vt:lpstr>
      <vt:lpstr>What goes into each paragraph? </vt:lpstr>
      <vt:lpstr>What goes into each paragraph?</vt:lpstr>
      <vt:lpstr>What goes into each paragraph? </vt:lpstr>
      <vt:lpstr>What goes into each paragraph?</vt:lpstr>
      <vt:lpstr>Citations for Evidence</vt:lpstr>
      <vt:lpstr>Citations for Evidence</vt:lpstr>
      <vt:lpstr>Where to find the Evidence</vt:lpstr>
      <vt:lpstr>Where to find the Evidence</vt:lpstr>
      <vt:lpstr>Where to find Evidence from the movie that we didn’t read in class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 Paper</dc:title>
  <dc:creator>hstech</dc:creator>
  <cp:lastModifiedBy>pcerrasco</cp:lastModifiedBy>
  <cp:revision>5</cp:revision>
  <dcterms:created xsi:type="dcterms:W3CDTF">2010-10-29T12:11:44Z</dcterms:created>
  <dcterms:modified xsi:type="dcterms:W3CDTF">2014-11-11T11:54:34Z</dcterms:modified>
</cp:coreProperties>
</file>