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25" autoAdjust="0"/>
    <p:restoredTop sz="86429" autoAdjust="0"/>
  </p:normalViewPr>
  <p:slideViewPr>
    <p:cSldViewPr>
      <p:cViewPr varScale="1">
        <p:scale>
          <a:sx n="47" d="100"/>
          <a:sy n="47" d="100"/>
        </p:scale>
        <p:origin x="-2328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5F080-2E3A-463E-BAA8-FDC3BE58A1A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dWrv-qB4tQ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U5pRBSXJq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eOqLdp_q7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4tUj1K2wr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HE-T1om8T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43RLF6TQF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Expound (verb)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dirty="0" err="1"/>
              <a:t>ik-</a:t>
            </a:r>
            <a:r>
              <a:rPr lang="en-US" b="1" dirty="0" err="1"/>
              <a:t>spound</a:t>
            </a:r>
            <a:r>
              <a:rPr lang="en-US" dirty="0"/>
              <a:t>]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  <a:hlinkClick r:id="rId2"/>
              </a:rPr>
              <a:t>t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o explain; state in detail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4007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Rainsford</a:t>
            </a:r>
            <a:r>
              <a:rPr lang="en-US" dirty="0" smtClean="0"/>
              <a:t> could see the </a:t>
            </a:r>
            <a:r>
              <a:rPr lang="en-US" u="sng" dirty="0" smtClean="0"/>
              <a:t>discernible </a:t>
            </a:r>
            <a:r>
              <a:rPr lang="en-US" dirty="0" smtClean="0"/>
              <a:t>light in the darkness. </a:t>
            </a:r>
          </a:p>
          <a:p>
            <a:pPr>
              <a:buNone/>
            </a:pPr>
            <a:r>
              <a:rPr lang="en-US" dirty="0" smtClean="0"/>
              <a:t>The Wicked Witch's house was </a:t>
            </a:r>
            <a:r>
              <a:rPr lang="en-US" u="sng" dirty="0" smtClean="0"/>
              <a:t>discernible</a:t>
            </a:r>
            <a:r>
              <a:rPr lang="en-US" dirty="0" smtClean="0"/>
              <a:t> because it was painted black.</a:t>
            </a:r>
          </a:p>
          <a:p>
            <a:pPr>
              <a:buNone/>
            </a:pPr>
            <a:r>
              <a:rPr lang="en-US" dirty="0" smtClean="0"/>
              <a:t>We were rescued because we followed the worn path.  </a:t>
            </a:r>
          </a:p>
          <a:p>
            <a:pPr>
              <a:buNone/>
            </a:pPr>
            <a:r>
              <a:rPr lang="en-US" u="sng" dirty="0" smtClean="0"/>
              <a:t>Discernibly </a:t>
            </a:r>
            <a:r>
              <a:rPr lang="en-US" dirty="0" smtClean="0"/>
              <a:t>different from the other teachers; his moustache swayed in the wind.   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discernibleness</a:t>
            </a:r>
            <a:r>
              <a:rPr lang="en-US" dirty="0" smtClean="0"/>
              <a:t> between the two grandmothers could be seen by the way they dressed.    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Auspicious (adjective)</a:t>
            </a:r>
            <a:br>
              <a:rPr lang="en-US" dirty="0" smtClean="0"/>
            </a:br>
            <a:r>
              <a:rPr lang="en-US" dirty="0" smtClean="0"/>
              <a:t>[aw-</a:t>
            </a:r>
            <a:r>
              <a:rPr lang="en-US" b="1" dirty="0" err="1" smtClean="0"/>
              <a:t>spish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 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Promising success; favorable; fortunate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Auspicious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Her </a:t>
            </a:r>
            <a:r>
              <a:rPr lang="en-US" u="sng" dirty="0" smtClean="0"/>
              <a:t>auspicious</a:t>
            </a:r>
            <a:r>
              <a:rPr lang="en-US" dirty="0" smtClean="0"/>
              <a:t> new job was celebrated with balloons.</a:t>
            </a:r>
          </a:p>
          <a:p>
            <a:pPr>
              <a:buNone/>
            </a:pPr>
            <a:r>
              <a:rPr lang="en-US" dirty="0" smtClean="0"/>
              <a:t>I smiled scratched the ticket hoping for an </a:t>
            </a:r>
            <a:r>
              <a:rPr lang="en-US" u="sng" dirty="0" smtClean="0"/>
              <a:t>auspicious</a:t>
            </a:r>
            <a:r>
              <a:rPr lang="en-US" dirty="0" smtClean="0"/>
              <a:t> outcome.</a:t>
            </a:r>
          </a:p>
          <a:p>
            <a:pPr>
              <a:buNone/>
            </a:pPr>
            <a:r>
              <a:rPr lang="en-US" dirty="0" smtClean="0"/>
              <a:t>We jumped up and down screaming after winning the lottery.  </a:t>
            </a:r>
          </a:p>
          <a:p>
            <a:pPr>
              <a:buNone/>
            </a:pPr>
            <a:r>
              <a:rPr lang="en-US" u="sng" dirty="0" smtClean="0"/>
              <a:t>Auspiciously </a:t>
            </a:r>
            <a:r>
              <a:rPr lang="en-US" dirty="0" smtClean="0"/>
              <a:t>we wished for peace as we broke the wishbone.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auspiciousness </a:t>
            </a:r>
            <a:r>
              <a:rPr lang="en-US" dirty="0" smtClean="0"/>
              <a:t>of the occasion was celebrated for the entire week.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Gothic (adjective)</a:t>
            </a:r>
            <a:br>
              <a:rPr lang="en-US" dirty="0" smtClean="0"/>
            </a:br>
            <a:r>
              <a:rPr lang="en-US" dirty="0" smtClean="0"/>
              <a:t> [</a:t>
            </a:r>
            <a:r>
              <a:rPr lang="en-US" b="1" dirty="0" err="1" smtClean="0"/>
              <a:t>goth</a:t>
            </a:r>
            <a:r>
              <a:rPr lang="en-US" dirty="0" err="1" smtClean="0"/>
              <a:t>-ik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1"/>
            <a:ext cx="6858000" cy="65531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Characterized  by a gloomy setting, grotesque, mysterious, or violent events, and an atmosphere of degeneration and decay</a:t>
            </a:r>
          </a:p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Gothic  Vocabulary…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Poe story had a </a:t>
            </a:r>
            <a:r>
              <a:rPr lang="en-US" u="sng" dirty="0" smtClean="0"/>
              <a:t>gothic</a:t>
            </a:r>
            <a:r>
              <a:rPr lang="en-US" dirty="0" smtClean="0"/>
              <a:t> theme that I enjoyed.</a:t>
            </a:r>
          </a:p>
          <a:p>
            <a:pPr>
              <a:buNone/>
            </a:pPr>
            <a:r>
              <a:rPr lang="en-US" dirty="0" smtClean="0"/>
              <a:t>We decorated our house with gargoyles and demons; it was very </a:t>
            </a:r>
            <a:r>
              <a:rPr lang="en-US" u="sng" dirty="0" smtClean="0"/>
              <a:t>gothic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She wore black pants, a black hat, black boots, and black lip stick.  </a:t>
            </a:r>
          </a:p>
          <a:p>
            <a:pPr>
              <a:buNone/>
            </a:pPr>
            <a:r>
              <a:rPr lang="en-US" dirty="0" smtClean="0"/>
              <a:t>Dracula’s house was </a:t>
            </a:r>
            <a:r>
              <a:rPr lang="en-US" u="sng" dirty="0" err="1" smtClean="0"/>
              <a:t>gothically</a:t>
            </a:r>
            <a:r>
              <a:rPr lang="en-US" u="sng" dirty="0" smtClean="0"/>
              <a:t> </a:t>
            </a:r>
            <a:r>
              <a:rPr lang="en-US" dirty="0" smtClean="0"/>
              <a:t>decorated.  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err="1" smtClean="0"/>
              <a:t>gothicness</a:t>
            </a:r>
            <a:r>
              <a:rPr lang="en-US" dirty="0" smtClean="0"/>
              <a:t> of the ride frightened most kids off.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Melancholy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</a:t>
            </a:r>
            <a:r>
              <a:rPr lang="en-US" dirty="0" smtClean="0"/>
              <a:t> gloomy state of mind; depression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Melancholy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was feeling </a:t>
            </a:r>
            <a:r>
              <a:rPr lang="en-US" u="sng" dirty="0" smtClean="0"/>
              <a:t>melancholy</a:t>
            </a:r>
            <a:r>
              <a:rPr lang="en-US" dirty="0" smtClean="0"/>
              <a:t> after my dog died.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could tell Odysseus was </a:t>
            </a:r>
            <a:r>
              <a:rPr lang="en-US" u="sng" dirty="0" smtClean="0"/>
              <a:t>melancholy </a:t>
            </a:r>
            <a:r>
              <a:rPr lang="en-US" dirty="0" smtClean="0"/>
              <a:t> by the way he was weeping in the corner by himself.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After the loss, I locked myself in my bedroom for three days.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25600"/>
            <a:ext cx="6172200" cy="314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Cerrasco was asked to </a:t>
            </a:r>
            <a:r>
              <a:rPr lang="en-US" u="sng" dirty="0" smtClean="0"/>
              <a:t>expound</a:t>
            </a:r>
            <a:r>
              <a:rPr lang="en-US" dirty="0" smtClean="0"/>
              <a:t> upon the background of the novel. </a:t>
            </a:r>
          </a:p>
          <a:p>
            <a:pPr>
              <a:buNone/>
            </a:pPr>
            <a:r>
              <a:rPr lang="en-US" dirty="0" smtClean="0"/>
              <a:t>I knew they would want me to </a:t>
            </a:r>
            <a:r>
              <a:rPr lang="en-US" u="sng" dirty="0" smtClean="0"/>
              <a:t>expound</a:t>
            </a:r>
            <a:r>
              <a:rPr lang="en-US" dirty="0" smtClean="0"/>
              <a:t> about what I was going to do during break.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" y="4876801"/>
            <a:ext cx="6343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To Kill A Mockingbird </a:t>
            </a:r>
            <a:r>
              <a:rPr lang="en-US" dirty="0" smtClean="0"/>
              <a:t>is set during the 1930’s and was published in 1960 by a female author named Harper Lee.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5994400"/>
            <a:ext cx="605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She </a:t>
            </a:r>
            <a:r>
              <a:rPr lang="en-US" u="sng" dirty="0" smtClean="0"/>
              <a:t>expounded</a:t>
            </a:r>
            <a:r>
              <a:rPr lang="en-US" dirty="0" smtClean="0"/>
              <a:t> about the joys of playing video games during break.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7056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</a:t>
            </a:r>
            <a:r>
              <a:rPr lang="en-US" u="sng" dirty="0" smtClean="0"/>
              <a:t>expounding </a:t>
            </a:r>
            <a:r>
              <a:rPr lang="en-US" dirty="0" smtClean="0"/>
              <a:t>about the importance of the novel, Mr. Cerrasco finally began reading. 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Erratic (adjective)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dirty="0" err="1"/>
              <a:t>ih</a:t>
            </a:r>
            <a:r>
              <a:rPr lang="en-US" dirty="0"/>
              <a:t>-</a:t>
            </a:r>
            <a:r>
              <a:rPr lang="en-US" b="1" dirty="0"/>
              <a:t>rat</a:t>
            </a:r>
            <a:r>
              <a:rPr lang="en-US" dirty="0"/>
              <a:t>-</a:t>
            </a:r>
            <a:r>
              <a:rPr lang="en-US" dirty="0" err="1"/>
              <a:t>ik</a:t>
            </a:r>
            <a:r>
              <a:rPr lang="en-US" dirty="0"/>
              <a:t>]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hlinkClick r:id="rId2"/>
              </a:rPr>
              <a:t>h</a:t>
            </a:r>
            <a:r>
              <a:rPr lang="en-US" dirty="0" smtClean="0">
                <a:hlinkClick r:id="rId2"/>
              </a:rPr>
              <a:t>aving no certain or definite course; wandering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Erratic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His </a:t>
            </a:r>
            <a:r>
              <a:rPr lang="en-US" u="sng" dirty="0" smtClean="0"/>
              <a:t>erratic </a:t>
            </a:r>
            <a:r>
              <a:rPr lang="en-US" dirty="0" smtClean="0"/>
              <a:t>behavior got him kicked out of the classroom.</a:t>
            </a:r>
          </a:p>
          <a:p>
            <a:pPr>
              <a:buNone/>
            </a:pPr>
            <a:r>
              <a:rPr lang="en-US" dirty="0" smtClean="0"/>
              <a:t>My computer’s </a:t>
            </a:r>
            <a:r>
              <a:rPr lang="en-US" u="sng" dirty="0" smtClean="0"/>
              <a:t>erratic</a:t>
            </a:r>
            <a:r>
              <a:rPr lang="en-US" dirty="0" smtClean="0"/>
              <a:t> performance made it impossible to play video games.</a:t>
            </a:r>
          </a:p>
          <a:p>
            <a:pPr>
              <a:buNone/>
            </a:pPr>
            <a:r>
              <a:rPr lang="en-US" dirty="0" smtClean="0"/>
              <a:t>The officer watched as she switched from lane to lane without signaling.  </a:t>
            </a:r>
          </a:p>
          <a:p>
            <a:pPr>
              <a:buNone/>
            </a:pPr>
            <a:r>
              <a:rPr lang="en-US" dirty="0" smtClean="0"/>
              <a:t>She taught </a:t>
            </a:r>
            <a:r>
              <a:rPr lang="en-US" u="sng" dirty="0" smtClean="0"/>
              <a:t>erratically </a:t>
            </a:r>
            <a:r>
              <a:rPr lang="en-US" dirty="0" smtClean="0"/>
              <a:t>making it difficult to understand what she was saying.   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Persevere (verb)</a:t>
            </a:r>
            <a:br>
              <a:rPr lang="en-US" dirty="0" smtClean="0"/>
            </a:br>
            <a:r>
              <a:rPr lang="en-US" dirty="0"/>
              <a:t> [</a:t>
            </a:r>
            <a:r>
              <a:rPr lang="en-US" dirty="0" err="1"/>
              <a:t>pur</a:t>
            </a:r>
            <a:r>
              <a:rPr lang="en-US" dirty="0"/>
              <a:t>-</a:t>
            </a:r>
            <a:r>
              <a:rPr lang="en-US" dirty="0" err="1"/>
              <a:t>s</a:t>
            </a:r>
            <a:r>
              <a:rPr lang="en-US" i="1" dirty="0" err="1"/>
              <a:t>uh</a:t>
            </a:r>
            <a:r>
              <a:rPr lang="en-US" dirty="0"/>
              <a:t>-</a:t>
            </a:r>
            <a:r>
              <a:rPr lang="en-US" b="1" dirty="0"/>
              <a:t>veer</a:t>
            </a:r>
            <a:r>
              <a:rPr lang="en-US" dirty="0"/>
              <a:t>]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hlinkClick r:id="rId2"/>
              </a:rPr>
              <a:t>t</a:t>
            </a:r>
            <a:r>
              <a:rPr lang="en-US" dirty="0" smtClean="0">
                <a:hlinkClick r:id="rId2"/>
              </a:rPr>
              <a:t>o persist; maintain with purpose despite difficulties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Persevere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6172200" cy="701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Squidward</a:t>
            </a:r>
            <a:r>
              <a:rPr lang="en-US" dirty="0" smtClean="0"/>
              <a:t> had to </a:t>
            </a:r>
            <a:r>
              <a:rPr lang="en-US" u="sng" dirty="0" smtClean="0"/>
              <a:t>persevere </a:t>
            </a:r>
            <a:r>
              <a:rPr lang="en-US" dirty="0" smtClean="0"/>
              <a:t>SpongeBob’s stupidity.</a:t>
            </a:r>
          </a:p>
          <a:p>
            <a:pPr>
              <a:buNone/>
            </a:pPr>
            <a:r>
              <a:rPr lang="en-US" dirty="0" smtClean="0"/>
              <a:t>He knew he had to </a:t>
            </a:r>
            <a:r>
              <a:rPr lang="en-US" u="sng" dirty="0" smtClean="0"/>
              <a:t>persevere</a:t>
            </a:r>
            <a:r>
              <a:rPr lang="en-US" dirty="0" smtClean="0"/>
              <a:t> the pain if he wanted to earn a starting position.</a:t>
            </a:r>
          </a:p>
          <a:p>
            <a:pPr>
              <a:buNone/>
            </a:pPr>
            <a:r>
              <a:rPr lang="en-US" dirty="0" smtClean="0"/>
              <a:t>Her shins burned and her calves were jelly; yet she knew she could not quit. </a:t>
            </a:r>
          </a:p>
          <a:p>
            <a:pPr>
              <a:buNone/>
            </a:pPr>
            <a:r>
              <a:rPr lang="en-US" dirty="0" smtClean="0"/>
              <a:t>They </a:t>
            </a:r>
            <a:r>
              <a:rPr lang="en-US" u="sng" dirty="0" smtClean="0"/>
              <a:t>persevered</a:t>
            </a:r>
            <a:r>
              <a:rPr lang="en-US" dirty="0" smtClean="0"/>
              <a:t> despite horrible living conditions.  </a:t>
            </a:r>
          </a:p>
          <a:p>
            <a:pPr>
              <a:buNone/>
            </a:pPr>
            <a:r>
              <a:rPr lang="en-US" dirty="0" smtClean="0"/>
              <a:t>It was her </a:t>
            </a:r>
            <a:r>
              <a:rPr lang="en-US" u="sng" dirty="0" smtClean="0"/>
              <a:t>persevering</a:t>
            </a:r>
            <a:r>
              <a:rPr lang="en-US" dirty="0" smtClean="0"/>
              <a:t> attitude that kept her alive all those years.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Discernible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dih-</a:t>
            </a:r>
            <a:r>
              <a:rPr lang="en-US" b="1" dirty="0" err="1" smtClean="0"/>
              <a:t>sur</a:t>
            </a:r>
            <a:r>
              <a:rPr lang="en-US" dirty="0" err="1" smtClean="0"/>
              <a:t>-n</a:t>
            </a:r>
            <a:r>
              <a:rPr lang="en-US" i="1" dirty="0" err="1" smtClean="0"/>
              <a:t>uh</a:t>
            </a:r>
            <a:r>
              <a:rPr lang="en-US" dirty="0" err="1" smtClean="0"/>
              <a:t>-b</a:t>
            </a:r>
            <a:r>
              <a:rPr lang="en-US" i="1" dirty="0" err="1" smtClean="0"/>
              <a:t>uh</a:t>
            </a:r>
            <a:r>
              <a:rPr lang="en-US" dirty="0" smtClean="0"/>
              <a:t> l]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Capable of being recognized or distinguished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502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Expound (verb) [ik-spound] </vt:lpstr>
      <vt:lpstr>Melancholy </vt:lpstr>
      <vt:lpstr>Melancholy </vt:lpstr>
      <vt:lpstr>expound</vt:lpstr>
      <vt:lpstr>Erratic (adjective) [ih-rat-ik] </vt:lpstr>
      <vt:lpstr>Erratic</vt:lpstr>
      <vt:lpstr>Persevere (verb)  [pur-suh-veer]  </vt:lpstr>
      <vt:lpstr>Persevere</vt:lpstr>
      <vt:lpstr>Discernible (adjective) [dih-sur-nuh-buh l]</vt:lpstr>
      <vt:lpstr>discernible</vt:lpstr>
      <vt:lpstr>Auspicious (adjective) [aw-spish-uh s]</vt:lpstr>
      <vt:lpstr>Auspicious</vt:lpstr>
      <vt:lpstr>Gothic (adjective)  [goth-ik]</vt:lpstr>
      <vt:lpstr>gothic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Expound (very) [ik-spound]</dc:title>
  <dc:creator>Me</dc:creator>
  <cp:lastModifiedBy>pcerrasco</cp:lastModifiedBy>
  <cp:revision>31</cp:revision>
  <dcterms:created xsi:type="dcterms:W3CDTF">2014-12-14T17:31:15Z</dcterms:created>
  <dcterms:modified xsi:type="dcterms:W3CDTF">2014-12-17T12:18:51Z</dcterms:modified>
</cp:coreProperties>
</file>